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sldIdLst>
    <p:sldId id="256" r:id="rId5"/>
    <p:sldId id="259" r:id="rId6"/>
    <p:sldId id="279" r:id="rId7"/>
    <p:sldId id="283" r:id="rId8"/>
    <p:sldId id="281" r:id="rId9"/>
    <p:sldId id="282" r:id="rId10"/>
    <p:sldId id="286" r:id="rId11"/>
    <p:sldId id="287" r:id="rId12"/>
    <p:sldId id="288" r:id="rId13"/>
    <p:sldId id="285" r:id="rId14"/>
    <p:sldId id="284" r:id="rId15"/>
    <p:sldId id="289" r:id="rId16"/>
    <p:sldId id="290" r:id="rId17"/>
    <p:sldId id="266" r:id="rId18"/>
    <p:sldId id="291" r:id="rId19"/>
    <p:sldId id="292" r:id="rId20"/>
    <p:sldId id="280" r:id="rId21"/>
    <p:sldId id="293" r:id="rId22"/>
    <p:sldId id="294" r:id="rId23"/>
    <p:sldId id="295" r:id="rId24"/>
    <p:sldId id="29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718"/>
  </p:normalViewPr>
  <p:slideViewPr>
    <p:cSldViewPr snapToGrid="0">
      <p:cViewPr varScale="1">
        <p:scale>
          <a:sx n="92" d="100"/>
          <a:sy n="92" d="100"/>
        </p:scale>
        <p:origin x="69" y="267"/>
      </p:cViewPr>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8/12/2023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97DC217-DF71-1A49-B3EA-559F1F43B0FF}" type="slidenum">
              <a:rPr lang="en-US" smtClean="0"/>
              <a:t>15</a:t>
            </a:fld>
            <a:endParaRPr lang="en-US" dirty="0"/>
          </a:p>
        </p:txBody>
      </p:sp>
    </p:spTree>
    <p:extLst>
      <p:ext uri="{BB962C8B-B14F-4D97-AF65-F5344CB8AC3E}">
        <p14:creationId xmlns:p14="http://schemas.microsoft.com/office/powerpoint/2010/main" val="3649831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97DC217-DF71-1A49-B3EA-559F1F43B0FF}" type="slidenum">
              <a:rPr lang="en-US" smtClean="0"/>
              <a:t>16</a:t>
            </a:fld>
            <a:endParaRPr lang="en-US" dirty="0"/>
          </a:p>
        </p:txBody>
      </p:sp>
    </p:spTree>
    <p:extLst>
      <p:ext uri="{BB962C8B-B14F-4D97-AF65-F5344CB8AC3E}">
        <p14:creationId xmlns:p14="http://schemas.microsoft.com/office/powerpoint/2010/main" val="686585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8/12/2023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8/12/2023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8/12/2023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8/12/2023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8/12/2023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8/12/2023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8/12/2023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8/12/2023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8/12/2023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8/12/2023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8/12/2023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8.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094757" y="2184212"/>
            <a:ext cx="7096933" cy="1244788"/>
          </a:xfrm>
        </p:spPr>
        <p:txBody>
          <a:bodyPr/>
          <a:lstStyle/>
          <a:p>
            <a:r>
              <a:rPr lang="en-US" sz="4000" dirty="0"/>
              <a:t>Time Series Forecasting</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094757" y="3429000"/>
            <a:ext cx="9500507" cy="806675"/>
          </a:xfrm>
        </p:spPr>
        <p:txBody>
          <a:bodyPr/>
          <a:lstStyle/>
          <a:p>
            <a:r>
              <a:rPr lang="en-US" dirty="0"/>
              <a:t>Done By: Toh Kien Yu (P2222291)</a:t>
            </a:r>
          </a:p>
        </p:txBody>
      </p:sp>
      <p:sp>
        <p:nvSpPr>
          <p:cNvPr id="5" name="TextBox 4">
            <a:extLst>
              <a:ext uri="{FF2B5EF4-FFF2-40B4-BE49-F238E27FC236}">
                <a16:creationId xmlns:a16="http://schemas.microsoft.com/office/drawing/2014/main" id="{1849D3F4-D38B-851B-46DE-0C5AC67FCA57}"/>
              </a:ext>
            </a:extLst>
          </p:cNvPr>
          <p:cNvSpPr txBox="1"/>
          <p:nvPr/>
        </p:nvSpPr>
        <p:spPr>
          <a:xfrm>
            <a:off x="2341850" y="4540828"/>
            <a:ext cx="8495868" cy="2246769"/>
          </a:xfrm>
          <a:prstGeom prst="rect">
            <a:avLst/>
          </a:prstGeom>
          <a:noFill/>
        </p:spPr>
        <p:txBody>
          <a:bodyPr wrap="square">
            <a:spAutoFit/>
          </a:bodyPr>
          <a:lstStyle/>
          <a:p>
            <a:pPr algn="l" rtl="0"/>
            <a:r>
              <a:rPr lang="en-US" sz="1400" i="0" dirty="0">
                <a:solidFill>
                  <a:srgbClr val="000000"/>
                </a:solidFill>
                <a:effectLst/>
                <a:latin typeface="inherit"/>
              </a:rPr>
              <a:t>Background Research</a:t>
            </a:r>
          </a:p>
          <a:p>
            <a:pPr algn="l" rtl="0"/>
            <a:r>
              <a:rPr lang="en-US" sz="1400" i="0" dirty="0">
                <a:solidFill>
                  <a:srgbClr val="000000"/>
                </a:solidFill>
                <a:effectLst/>
                <a:latin typeface="inherit"/>
              </a:rPr>
              <a:t>I will be forecasting Gas, Electricity and Water Consumption for this project.</a:t>
            </a:r>
            <a:br>
              <a:rPr lang="en-US" sz="1400" i="0" dirty="0">
                <a:solidFill>
                  <a:srgbClr val="000000"/>
                </a:solidFill>
                <a:effectLst/>
                <a:latin typeface="inherit"/>
              </a:rPr>
            </a:br>
            <a:br>
              <a:rPr lang="en-US" sz="1400" i="0" dirty="0">
                <a:solidFill>
                  <a:srgbClr val="000000"/>
                </a:solidFill>
                <a:effectLst/>
                <a:latin typeface="inherit"/>
              </a:rPr>
            </a:br>
            <a:r>
              <a:rPr lang="en-US" sz="1400" i="0" dirty="0">
                <a:solidFill>
                  <a:srgbClr val="000000"/>
                </a:solidFill>
                <a:effectLst/>
                <a:latin typeface="inherit"/>
              </a:rPr>
              <a:t>1. Forecasting gas consumption is essential for setting up and running of a sustainable system.</a:t>
            </a:r>
            <a:br>
              <a:rPr lang="en-US" sz="1400" i="0" dirty="0">
                <a:solidFill>
                  <a:srgbClr val="000000"/>
                </a:solidFill>
                <a:effectLst/>
                <a:latin typeface="inherit"/>
              </a:rPr>
            </a:br>
            <a:r>
              <a:rPr lang="en-US" sz="1400" i="0" dirty="0">
                <a:solidFill>
                  <a:srgbClr val="000000"/>
                </a:solidFill>
                <a:effectLst/>
                <a:latin typeface="inherit"/>
              </a:rPr>
              <a:t>2. Forecasting electricity is important is crucial as it serves as a foundation to make decisions in power sector planning.</a:t>
            </a:r>
            <a:br>
              <a:rPr lang="en-US" sz="1400" i="0" dirty="0">
                <a:solidFill>
                  <a:srgbClr val="000000"/>
                </a:solidFill>
                <a:effectLst/>
                <a:latin typeface="inherit"/>
              </a:rPr>
            </a:br>
            <a:r>
              <a:rPr lang="en-US" sz="1400" i="0" dirty="0">
                <a:solidFill>
                  <a:srgbClr val="000000"/>
                </a:solidFill>
                <a:effectLst/>
                <a:latin typeface="inherit"/>
              </a:rPr>
              <a:t>3. Forecasting water consumption is also important to ensure people do not face service interruptions are able to maintain an affordable rate while being dependable.</a:t>
            </a:r>
            <a:br>
              <a:rPr lang="en-US" sz="1400" i="0" dirty="0">
                <a:solidFill>
                  <a:srgbClr val="000000"/>
                </a:solidFill>
                <a:effectLst/>
                <a:latin typeface="inherit"/>
              </a:rPr>
            </a:br>
            <a:br>
              <a:rPr lang="en-US" sz="1400" i="0" dirty="0">
                <a:solidFill>
                  <a:srgbClr val="000000"/>
                </a:solidFill>
                <a:effectLst/>
                <a:latin typeface="inherit"/>
              </a:rPr>
            </a:br>
            <a:r>
              <a:rPr lang="en-US" sz="1400" i="0" dirty="0">
                <a:solidFill>
                  <a:srgbClr val="000000"/>
                </a:solidFill>
                <a:effectLst/>
                <a:latin typeface="inherit"/>
              </a:rPr>
              <a:t>Overall, forecasting allows us to better plan and make decisions when managing our resource.</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6ED4-375E-CA92-9A76-4F805D7D889C}"/>
              </a:ext>
            </a:extLst>
          </p:cNvPr>
          <p:cNvSpPr>
            <a:spLocks noGrp="1"/>
          </p:cNvSpPr>
          <p:nvPr>
            <p:ph type="title"/>
          </p:nvPr>
        </p:nvSpPr>
        <p:spPr>
          <a:xfrm>
            <a:off x="1154904" y="100174"/>
            <a:ext cx="9779183" cy="432665"/>
          </a:xfrm>
        </p:spPr>
        <p:txBody>
          <a:bodyPr/>
          <a:lstStyle/>
          <a:p>
            <a:pPr algn="ctr"/>
            <a:r>
              <a:rPr lang="en-SG" sz="2500" dirty="0"/>
              <a:t>Final Model (Improved)</a:t>
            </a:r>
          </a:p>
        </p:txBody>
      </p:sp>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10</a:t>
            </a:fld>
            <a:endParaRPr lang="en-US" dirty="0"/>
          </a:p>
        </p:txBody>
      </p:sp>
      <p:pic>
        <p:nvPicPr>
          <p:cNvPr id="8" name="Picture 7">
            <a:extLst>
              <a:ext uri="{FF2B5EF4-FFF2-40B4-BE49-F238E27FC236}">
                <a16:creationId xmlns:a16="http://schemas.microsoft.com/office/drawing/2014/main" id="{3D200499-5930-726F-9526-1D954849A0DD}"/>
              </a:ext>
            </a:extLst>
          </p:cNvPr>
          <p:cNvPicPr>
            <a:picLocks noChangeAspect="1"/>
          </p:cNvPicPr>
          <p:nvPr/>
        </p:nvPicPr>
        <p:blipFill>
          <a:blip r:embed="rId2"/>
          <a:stretch>
            <a:fillRect/>
          </a:stretch>
        </p:blipFill>
        <p:spPr>
          <a:xfrm>
            <a:off x="716038" y="749535"/>
            <a:ext cx="2085990" cy="228602"/>
          </a:xfrm>
          <a:prstGeom prst="rect">
            <a:avLst/>
          </a:prstGeom>
        </p:spPr>
      </p:pic>
      <p:sp>
        <p:nvSpPr>
          <p:cNvPr id="9" name="TextBox 8">
            <a:extLst>
              <a:ext uri="{FF2B5EF4-FFF2-40B4-BE49-F238E27FC236}">
                <a16:creationId xmlns:a16="http://schemas.microsoft.com/office/drawing/2014/main" id="{200F74BF-F67F-D7E6-53B4-E59980A202AD}"/>
              </a:ext>
            </a:extLst>
          </p:cNvPr>
          <p:cNvSpPr txBox="1"/>
          <p:nvPr/>
        </p:nvSpPr>
        <p:spPr>
          <a:xfrm>
            <a:off x="721232" y="354227"/>
            <a:ext cx="4161775" cy="369332"/>
          </a:xfrm>
          <a:prstGeom prst="rect">
            <a:avLst/>
          </a:prstGeom>
          <a:noFill/>
        </p:spPr>
        <p:txBody>
          <a:bodyPr wrap="square" rtlCol="0">
            <a:spAutoFit/>
          </a:bodyPr>
          <a:lstStyle/>
          <a:p>
            <a:r>
              <a:rPr lang="en-SG" u="sng" dirty="0"/>
              <a:t>Gas Consumption (SARIMA Improved)</a:t>
            </a:r>
          </a:p>
        </p:txBody>
      </p:sp>
      <p:pic>
        <p:nvPicPr>
          <p:cNvPr id="11" name="Picture 10">
            <a:extLst>
              <a:ext uri="{FF2B5EF4-FFF2-40B4-BE49-F238E27FC236}">
                <a16:creationId xmlns:a16="http://schemas.microsoft.com/office/drawing/2014/main" id="{B7AFD81F-C3B6-C5BC-EFED-66B8B35894E9}"/>
              </a:ext>
            </a:extLst>
          </p:cNvPr>
          <p:cNvPicPr>
            <a:picLocks noChangeAspect="1"/>
          </p:cNvPicPr>
          <p:nvPr/>
        </p:nvPicPr>
        <p:blipFill>
          <a:blip r:embed="rId3"/>
          <a:stretch>
            <a:fillRect/>
          </a:stretch>
        </p:blipFill>
        <p:spPr>
          <a:xfrm>
            <a:off x="4700382" y="485432"/>
            <a:ext cx="904882" cy="476253"/>
          </a:xfrm>
          <a:prstGeom prst="rect">
            <a:avLst/>
          </a:prstGeom>
        </p:spPr>
      </p:pic>
      <p:pic>
        <p:nvPicPr>
          <p:cNvPr id="13" name="Picture 12">
            <a:extLst>
              <a:ext uri="{FF2B5EF4-FFF2-40B4-BE49-F238E27FC236}">
                <a16:creationId xmlns:a16="http://schemas.microsoft.com/office/drawing/2014/main" id="{B834E7FE-9F0D-96EF-EAF7-5673892858EC}"/>
              </a:ext>
            </a:extLst>
          </p:cNvPr>
          <p:cNvPicPr>
            <a:picLocks noChangeAspect="1"/>
          </p:cNvPicPr>
          <p:nvPr/>
        </p:nvPicPr>
        <p:blipFill>
          <a:blip r:embed="rId4"/>
          <a:stretch>
            <a:fillRect/>
          </a:stretch>
        </p:blipFill>
        <p:spPr>
          <a:xfrm>
            <a:off x="187903" y="948480"/>
            <a:ext cx="5699866" cy="2239441"/>
          </a:xfrm>
          <a:prstGeom prst="rect">
            <a:avLst/>
          </a:prstGeom>
        </p:spPr>
      </p:pic>
      <p:pic>
        <p:nvPicPr>
          <p:cNvPr id="15" name="Picture 14">
            <a:extLst>
              <a:ext uri="{FF2B5EF4-FFF2-40B4-BE49-F238E27FC236}">
                <a16:creationId xmlns:a16="http://schemas.microsoft.com/office/drawing/2014/main" id="{BB12D34E-F16B-0857-9575-2670F825A82F}"/>
              </a:ext>
            </a:extLst>
          </p:cNvPr>
          <p:cNvPicPr>
            <a:picLocks noChangeAspect="1"/>
          </p:cNvPicPr>
          <p:nvPr/>
        </p:nvPicPr>
        <p:blipFill>
          <a:blip r:embed="rId5"/>
          <a:stretch>
            <a:fillRect/>
          </a:stretch>
        </p:blipFill>
        <p:spPr>
          <a:xfrm>
            <a:off x="228485" y="3187921"/>
            <a:ext cx="4686334" cy="390528"/>
          </a:xfrm>
          <a:prstGeom prst="rect">
            <a:avLst/>
          </a:prstGeom>
        </p:spPr>
      </p:pic>
      <p:sp>
        <p:nvSpPr>
          <p:cNvPr id="18" name="TextBox 17">
            <a:extLst>
              <a:ext uri="{FF2B5EF4-FFF2-40B4-BE49-F238E27FC236}">
                <a16:creationId xmlns:a16="http://schemas.microsoft.com/office/drawing/2014/main" id="{F0DE2389-DA05-FC04-9CD9-CB01832BE42E}"/>
              </a:ext>
            </a:extLst>
          </p:cNvPr>
          <p:cNvSpPr txBox="1"/>
          <p:nvPr/>
        </p:nvSpPr>
        <p:spPr>
          <a:xfrm>
            <a:off x="322725" y="3522177"/>
            <a:ext cx="4279761" cy="369332"/>
          </a:xfrm>
          <a:prstGeom prst="rect">
            <a:avLst/>
          </a:prstGeom>
          <a:noFill/>
        </p:spPr>
        <p:txBody>
          <a:bodyPr wrap="square" rtlCol="0">
            <a:spAutoFit/>
          </a:bodyPr>
          <a:lstStyle/>
          <a:p>
            <a:r>
              <a:rPr lang="en-SG" u="sng" dirty="0"/>
              <a:t>Water Consumption (SARIMA Improved)</a:t>
            </a:r>
          </a:p>
        </p:txBody>
      </p:sp>
      <p:pic>
        <p:nvPicPr>
          <p:cNvPr id="24" name="Picture 23">
            <a:extLst>
              <a:ext uri="{FF2B5EF4-FFF2-40B4-BE49-F238E27FC236}">
                <a16:creationId xmlns:a16="http://schemas.microsoft.com/office/drawing/2014/main" id="{0F965A96-E006-438D-E6EB-A541E001F9E1}"/>
              </a:ext>
            </a:extLst>
          </p:cNvPr>
          <p:cNvPicPr>
            <a:picLocks noChangeAspect="1"/>
          </p:cNvPicPr>
          <p:nvPr/>
        </p:nvPicPr>
        <p:blipFill>
          <a:blip r:embed="rId6"/>
          <a:stretch>
            <a:fillRect/>
          </a:stretch>
        </p:blipFill>
        <p:spPr>
          <a:xfrm>
            <a:off x="6317655" y="671705"/>
            <a:ext cx="2266967" cy="247652"/>
          </a:xfrm>
          <a:prstGeom prst="rect">
            <a:avLst/>
          </a:prstGeom>
        </p:spPr>
      </p:pic>
      <p:sp>
        <p:nvSpPr>
          <p:cNvPr id="25" name="TextBox 24">
            <a:extLst>
              <a:ext uri="{FF2B5EF4-FFF2-40B4-BE49-F238E27FC236}">
                <a16:creationId xmlns:a16="http://schemas.microsoft.com/office/drawing/2014/main" id="{96CF1AB8-E682-4E6D-45F6-0F824696D703}"/>
              </a:ext>
            </a:extLst>
          </p:cNvPr>
          <p:cNvSpPr txBox="1"/>
          <p:nvPr/>
        </p:nvSpPr>
        <p:spPr>
          <a:xfrm>
            <a:off x="6247082" y="348539"/>
            <a:ext cx="4353504" cy="369332"/>
          </a:xfrm>
          <a:prstGeom prst="rect">
            <a:avLst/>
          </a:prstGeom>
          <a:noFill/>
        </p:spPr>
        <p:txBody>
          <a:bodyPr wrap="square" rtlCol="0">
            <a:spAutoFit/>
          </a:bodyPr>
          <a:lstStyle/>
          <a:p>
            <a:r>
              <a:rPr lang="en-SG" u="sng" dirty="0"/>
              <a:t>Electricity Usage (SARIMA Improved)</a:t>
            </a:r>
          </a:p>
        </p:txBody>
      </p:sp>
      <p:pic>
        <p:nvPicPr>
          <p:cNvPr id="27" name="Picture 26">
            <a:extLst>
              <a:ext uri="{FF2B5EF4-FFF2-40B4-BE49-F238E27FC236}">
                <a16:creationId xmlns:a16="http://schemas.microsoft.com/office/drawing/2014/main" id="{BC8087A1-FF4A-468A-56E8-1F67B3C62102}"/>
              </a:ext>
            </a:extLst>
          </p:cNvPr>
          <p:cNvPicPr>
            <a:picLocks noChangeAspect="1"/>
          </p:cNvPicPr>
          <p:nvPr/>
        </p:nvPicPr>
        <p:blipFill>
          <a:blip r:embed="rId7"/>
          <a:stretch>
            <a:fillRect/>
          </a:stretch>
        </p:blipFill>
        <p:spPr>
          <a:xfrm>
            <a:off x="10148145" y="425582"/>
            <a:ext cx="904882" cy="457203"/>
          </a:xfrm>
          <a:prstGeom prst="rect">
            <a:avLst/>
          </a:prstGeom>
        </p:spPr>
      </p:pic>
      <p:pic>
        <p:nvPicPr>
          <p:cNvPr id="29" name="Picture 28">
            <a:extLst>
              <a:ext uri="{FF2B5EF4-FFF2-40B4-BE49-F238E27FC236}">
                <a16:creationId xmlns:a16="http://schemas.microsoft.com/office/drawing/2014/main" id="{6ADF1C86-79CA-2A96-F819-8FED1E18C8A5}"/>
              </a:ext>
            </a:extLst>
          </p:cNvPr>
          <p:cNvPicPr>
            <a:picLocks noChangeAspect="1"/>
          </p:cNvPicPr>
          <p:nvPr/>
        </p:nvPicPr>
        <p:blipFill>
          <a:blip r:embed="rId8"/>
          <a:stretch>
            <a:fillRect/>
          </a:stretch>
        </p:blipFill>
        <p:spPr>
          <a:xfrm>
            <a:off x="6304233" y="3066094"/>
            <a:ext cx="4284104" cy="393439"/>
          </a:xfrm>
          <a:prstGeom prst="rect">
            <a:avLst/>
          </a:prstGeom>
        </p:spPr>
      </p:pic>
      <p:pic>
        <p:nvPicPr>
          <p:cNvPr id="31" name="Picture 30">
            <a:extLst>
              <a:ext uri="{FF2B5EF4-FFF2-40B4-BE49-F238E27FC236}">
                <a16:creationId xmlns:a16="http://schemas.microsoft.com/office/drawing/2014/main" id="{F08A4A0A-70CC-B42B-2ED3-405E9C6E4C24}"/>
              </a:ext>
            </a:extLst>
          </p:cNvPr>
          <p:cNvPicPr>
            <a:picLocks noChangeAspect="1"/>
          </p:cNvPicPr>
          <p:nvPr/>
        </p:nvPicPr>
        <p:blipFill>
          <a:blip r:embed="rId9"/>
          <a:stretch>
            <a:fillRect/>
          </a:stretch>
        </p:blipFill>
        <p:spPr>
          <a:xfrm>
            <a:off x="6200323" y="889345"/>
            <a:ext cx="5515427" cy="2170189"/>
          </a:xfrm>
          <a:prstGeom prst="rect">
            <a:avLst/>
          </a:prstGeom>
        </p:spPr>
      </p:pic>
      <p:pic>
        <p:nvPicPr>
          <p:cNvPr id="33" name="Picture 32">
            <a:extLst>
              <a:ext uri="{FF2B5EF4-FFF2-40B4-BE49-F238E27FC236}">
                <a16:creationId xmlns:a16="http://schemas.microsoft.com/office/drawing/2014/main" id="{6CA4D75F-D5A7-4166-C2E8-CC5BD8E2E80C}"/>
              </a:ext>
            </a:extLst>
          </p:cNvPr>
          <p:cNvPicPr>
            <a:picLocks noChangeAspect="1"/>
          </p:cNvPicPr>
          <p:nvPr/>
        </p:nvPicPr>
        <p:blipFill>
          <a:blip r:embed="rId10"/>
          <a:stretch>
            <a:fillRect/>
          </a:stretch>
        </p:blipFill>
        <p:spPr>
          <a:xfrm>
            <a:off x="379145" y="3845232"/>
            <a:ext cx="2286017" cy="247652"/>
          </a:xfrm>
          <a:prstGeom prst="rect">
            <a:avLst/>
          </a:prstGeom>
        </p:spPr>
      </p:pic>
      <p:pic>
        <p:nvPicPr>
          <p:cNvPr id="35" name="Picture 34">
            <a:extLst>
              <a:ext uri="{FF2B5EF4-FFF2-40B4-BE49-F238E27FC236}">
                <a16:creationId xmlns:a16="http://schemas.microsoft.com/office/drawing/2014/main" id="{D14BEA17-DA4F-53DA-E677-7227E0E1153F}"/>
              </a:ext>
            </a:extLst>
          </p:cNvPr>
          <p:cNvPicPr>
            <a:picLocks noChangeAspect="1"/>
          </p:cNvPicPr>
          <p:nvPr/>
        </p:nvPicPr>
        <p:blipFill>
          <a:blip r:embed="rId11"/>
          <a:stretch>
            <a:fillRect/>
          </a:stretch>
        </p:blipFill>
        <p:spPr>
          <a:xfrm>
            <a:off x="4457615" y="3630673"/>
            <a:ext cx="914407" cy="476253"/>
          </a:xfrm>
          <a:prstGeom prst="rect">
            <a:avLst/>
          </a:prstGeom>
        </p:spPr>
      </p:pic>
      <p:pic>
        <p:nvPicPr>
          <p:cNvPr id="37" name="Picture 36">
            <a:extLst>
              <a:ext uri="{FF2B5EF4-FFF2-40B4-BE49-F238E27FC236}">
                <a16:creationId xmlns:a16="http://schemas.microsoft.com/office/drawing/2014/main" id="{3AA2ABB3-57E2-809C-B77B-98328646FD88}"/>
              </a:ext>
            </a:extLst>
          </p:cNvPr>
          <p:cNvPicPr>
            <a:picLocks noChangeAspect="1"/>
          </p:cNvPicPr>
          <p:nvPr/>
        </p:nvPicPr>
        <p:blipFill>
          <a:blip r:embed="rId12"/>
          <a:stretch>
            <a:fillRect/>
          </a:stretch>
        </p:blipFill>
        <p:spPr>
          <a:xfrm>
            <a:off x="200792" y="4092884"/>
            <a:ext cx="5483035" cy="2177580"/>
          </a:xfrm>
          <a:prstGeom prst="rect">
            <a:avLst/>
          </a:prstGeom>
        </p:spPr>
      </p:pic>
      <p:pic>
        <p:nvPicPr>
          <p:cNvPr id="39" name="Picture 38">
            <a:extLst>
              <a:ext uri="{FF2B5EF4-FFF2-40B4-BE49-F238E27FC236}">
                <a16:creationId xmlns:a16="http://schemas.microsoft.com/office/drawing/2014/main" id="{D1853CAC-E7B7-9611-27DB-86EA812A51A8}"/>
              </a:ext>
            </a:extLst>
          </p:cNvPr>
          <p:cNvPicPr>
            <a:picLocks noChangeAspect="1"/>
          </p:cNvPicPr>
          <p:nvPr/>
        </p:nvPicPr>
        <p:blipFill>
          <a:blip r:embed="rId13"/>
          <a:stretch>
            <a:fillRect/>
          </a:stretch>
        </p:blipFill>
        <p:spPr>
          <a:xfrm>
            <a:off x="228485" y="6271812"/>
            <a:ext cx="4705384" cy="400053"/>
          </a:xfrm>
          <a:prstGeom prst="rect">
            <a:avLst/>
          </a:prstGeom>
        </p:spPr>
      </p:pic>
      <p:sp>
        <p:nvSpPr>
          <p:cNvPr id="41" name="Rectangle: Rounded Corners 40">
            <a:extLst>
              <a:ext uri="{FF2B5EF4-FFF2-40B4-BE49-F238E27FC236}">
                <a16:creationId xmlns:a16="http://schemas.microsoft.com/office/drawing/2014/main" id="{DA5529A5-422F-AEE7-BF57-D1F7F4CFFD0E}"/>
              </a:ext>
            </a:extLst>
          </p:cNvPr>
          <p:cNvSpPr/>
          <p:nvPr/>
        </p:nvSpPr>
        <p:spPr>
          <a:xfrm>
            <a:off x="6247082" y="3578448"/>
            <a:ext cx="5163901" cy="317937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200" dirty="0">
                <a:solidFill>
                  <a:schemeClr val="tx1"/>
                </a:solidFill>
              </a:rPr>
              <a:t>For model improvement, I made a for loop function to find the best order of every SARIMAX Model</a:t>
            </a:r>
          </a:p>
          <a:p>
            <a:pPr marL="228600" indent="-228600">
              <a:buAutoNum type="arabicPeriod"/>
            </a:pPr>
            <a:r>
              <a:rPr lang="en-SG" sz="1200" dirty="0">
                <a:solidFill>
                  <a:schemeClr val="tx1"/>
                </a:solidFill>
              </a:rPr>
              <a:t>For Gas Consumption, the AIC dropped from 1908 to 1906 and BIC dropped from 1931 to 1925. The MAPE on test data decreased by 0.20% from 14.45% to 14.25%.</a:t>
            </a:r>
          </a:p>
          <a:p>
            <a:pPr marL="228600" indent="-228600">
              <a:buFontTx/>
              <a:buAutoNum type="arabicPeriod"/>
            </a:pPr>
            <a:r>
              <a:rPr lang="en-SG" sz="1200" dirty="0">
                <a:solidFill>
                  <a:schemeClr val="tx1"/>
                </a:solidFill>
              </a:rPr>
              <a:t>For Water Consumption, although the AIC increased from 4176 to 4183 and BIC increased from 4207 to 4225. The MAPE on test data decreased by 0.25% from 15.52% to 15.15%. Upon weighing the trade-off between model complexity and accuracy, I will prioritise a lower MAPE as it reflects a more accurate prediction to the real world.</a:t>
            </a:r>
          </a:p>
          <a:p>
            <a:pPr marL="228600" indent="-228600">
              <a:buFontTx/>
              <a:buAutoNum type="arabicPeriod"/>
            </a:pPr>
            <a:r>
              <a:rPr lang="en-SG" sz="1200" dirty="0">
                <a:solidFill>
                  <a:schemeClr val="tx1"/>
                </a:solidFill>
              </a:rPr>
              <a:t>For Electricity Usage, the AIC decreased from 3132 to 3131 and BIC increased from 3163 to 3173. The MAPE decreased by 0.09% from 2.40% to 2.31%</a:t>
            </a:r>
          </a:p>
        </p:txBody>
      </p:sp>
    </p:spTree>
    <p:extLst>
      <p:ext uri="{BB962C8B-B14F-4D97-AF65-F5344CB8AC3E}">
        <p14:creationId xmlns:p14="http://schemas.microsoft.com/office/powerpoint/2010/main" val="2739990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6ED4-375E-CA92-9A76-4F805D7D889C}"/>
              </a:ext>
            </a:extLst>
          </p:cNvPr>
          <p:cNvSpPr>
            <a:spLocks noGrp="1"/>
          </p:cNvSpPr>
          <p:nvPr>
            <p:ph type="title"/>
          </p:nvPr>
        </p:nvSpPr>
        <p:spPr>
          <a:xfrm>
            <a:off x="1206408" y="422761"/>
            <a:ext cx="9779183" cy="529449"/>
          </a:xfrm>
        </p:spPr>
        <p:txBody>
          <a:bodyPr/>
          <a:lstStyle/>
          <a:p>
            <a:pPr algn="ctr"/>
            <a:r>
              <a:rPr lang="en-SG" sz="3000" dirty="0"/>
              <a:t>Conclusion</a:t>
            </a:r>
          </a:p>
        </p:txBody>
      </p:sp>
      <p:sp>
        <p:nvSpPr>
          <p:cNvPr id="4" name="Date Placeholder 3">
            <a:extLst>
              <a:ext uri="{FF2B5EF4-FFF2-40B4-BE49-F238E27FC236}">
                <a16:creationId xmlns:a16="http://schemas.microsoft.com/office/drawing/2014/main" id="{E1EC5AE9-5C7E-5868-9F82-5A8FF048642F}"/>
              </a:ext>
            </a:extLst>
          </p:cNvPr>
          <p:cNvSpPr>
            <a:spLocks noGrp="1"/>
          </p:cNvSpPr>
          <p:nvPr>
            <p:ph type="dt" sz="half" idx="2"/>
          </p:nvPr>
        </p:nvSpPr>
        <p:spPr/>
        <p:txBody>
          <a:bodyPr/>
          <a:lstStyle/>
          <a:p>
            <a:fld id="{DD9C8446-696E-6942-B6C8-CC9CAD0B34E0}" type="datetime1">
              <a:rPr lang="en-US" smtClean="0"/>
              <a:pPr/>
              <a:t>8/12/2023</a:t>
            </a:fld>
            <a:endParaRPr lang="en-US" dirty="0"/>
          </a:p>
        </p:txBody>
      </p:sp>
      <p:sp>
        <p:nvSpPr>
          <p:cNvPr id="5" name="Footer Placeholder 4">
            <a:extLst>
              <a:ext uri="{FF2B5EF4-FFF2-40B4-BE49-F238E27FC236}">
                <a16:creationId xmlns:a16="http://schemas.microsoft.com/office/drawing/2014/main" id="{E23F9A37-D821-A3B7-CDFF-028929A0BE99}"/>
              </a:ext>
            </a:extLst>
          </p:cNvPr>
          <p:cNvSpPr>
            <a:spLocks noGrp="1"/>
          </p:cNvSpPr>
          <p:nvPr>
            <p:ph type="ftr" sz="quarter" idx="3"/>
          </p:nvPr>
        </p:nvSpPr>
        <p:spPr/>
        <p:txBody>
          <a:bodyPr/>
          <a:lstStyle/>
          <a:p>
            <a:r>
              <a:rPr lang="en-US" dirty="0"/>
              <a:t>Time Series Forecasting</a:t>
            </a:r>
          </a:p>
        </p:txBody>
      </p:sp>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
        <p:nvSpPr>
          <p:cNvPr id="7" name="TextBox 6">
            <a:extLst>
              <a:ext uri="{FF2B5EF4-FFF2-40B4-BE49-F238E27FC236}">
                <a16:creationId xmlns:a16="http://schemas.microsoft.com/office/drawing/2014/main" id="{C548A9C7-8D77-B369-26DA-7207AF2E2165}"/>
              </a:ext>
            </a:extLst>
          </p:cNvPr>
          <p:cNvSpPr txBox="1"/>
          <p:nvPr/>
        </p:nvSpPr>
        <p:spPr>
          <a:xfrm>
            <a:off x="757859" y="1319012"/>
            <a:ext cx="8816687" cy="4524315"/>
          </a:xfrm>
          <a:prstGeom prst="rect">
            <a:avLst/>
          </a:prstGeom>
          <a:noFill/>
        </p:spPr>
        <p:txBody>
          <a:bodyPr wrap="square">
            <a:spAutoFit/>
          </a:bodyPr>
          <a:lstStyle/>
          <a:p>
            <a:pPr algn="l" rtl="0"/>
            <a:r>
              <a:rPr lang="en-US" i="0" dirty="0">
                <a:solidFill>
                  <a:srgbClr val="000000"/>
                </a:solidFill>
                <a:effectLst/>
                <a:latin typeface="inherit"/>
              </a:rPr>
              <a:t>Final Model Chosen:</a:t>
            </a:r>
            <a:br>
              <a:rPr lang="en-US" i="0" dirty="0">
                <a:solidFill>
                  <a:srgbClr val="000000"/>
                </a:solidFill>
                <a:effectLst/>
                <a:latin typeface="inherit"/>
              </a:rPr>
            </a:br>
            <a:br>
              <a:rPr lang="en-US" i="0" dirty="0">
                <a:solidFill>
                  <a:srgbClr val="000000"/>
                </a:solidFill>
                <a:effectLst/>
                <a:latin typeface="inherit"/>
              </a:rPr>
            </a:br>
            <a:r>
              <a:rPr lang="en-US" i="0" dirty="0">
                <a:solidFill>
                  <a:srgbClr val="000000"/>
                </a:solidFill>
                <a:effectLst/>
                <a:latin typeface="inherit"/>
              </a:rPr>
              <a:t>Gas Consumption: SARIMAX(1,1,1)x(1,1,1,12)</a:t>
            </a:r>
          </a:p>
          <a:p>
            <a:pPr algn="l" rtl="0"/>
            <a:endParaRPr lang="en-US" i="0" dirty="0">
              <a:solidFill>
                <a:srgbClr val="000000"/>
              </a:solidFill>
              <a:effectLst/>
              <a:latin typeface="inherit"/>
            </a:endParaRPr>
          </a:p>
          <a:p>
            <a:pPr algn="l" rtl="0"/>
            <a:br>
              <a:rPr lang="en-US" i="0" dirty="0">
                <a:solidFill>
                  <a:srgbClr val="000000"/>
                </a:solidFill>
                <a:effectLst/>
                <a:latin typeface="inherit"/>
              </a:rPr>
            </a:br>
            <a:r>
              <a:rPr lang="en-US" i="0" dirty="0">
                <a:solidFill>
                  <a:srgbClr val="000000"/>
                </a:solidFill>
                <a:effectLst/>
                <a:latin typeface="inherit"/>
              </a:rPr>
              <a:t>Water Consumption: SARIMAX(2,1,3)x(2,1,2,12)</a:t>
            </a:r>
          </a:p>
          <a:p>
            <a:pPr algn="l" rtl="0"/>
            <a:br>
              <a:rPr lang="en-US" i="0" dirty="0">
                <a:solidFill>
                  <a:srgbClr val="000000"/>
                </a:solidFill>
                <a:effectLst/>
                <a:latin typeface="inherit"/>
              </a:rPr>
            </a:br>
            <a:br>
              <a:rPr lang="en-US" i="0" dirty="0">
                <a:solidFill>
                  <a:srgbClr val="000000"/>
                </a:solidFill>
                <a:effectLst/>
                <a:latin typeface="inherit"/>
              </a:rPr>
            </a:br>
            <a:r>
              <a:rPr lang="en-US" i="0" dirty="0">
                <a:solidFill>
                  <a:srgbClr val="000000"/>
                </a:solidFill>
                <a:effectLst/>
                <a:latin typeface="inherit"/>
              </a:rPr>
              <a:t>Electricity Consumption: SARIMAX(3,1,3)x(2,1,2,12)</a:t>
            </a:r>
          </a:p>
          <a:p>
            <a:pPr algn="l" rtl="0"/>
            <a:endParaRPr lang="en-US" i="0" dirty="0">
              <a:solidFill>
                <a:srgbClr val="000000"/>
              </a:solidFill>
              <a:effectLst/>
              <a:latin typeface="inherit"/>
            </a:endParaRPr>
          </a:p>
          <a:p>
            <a:pPr algn="l" rtl="0"/>
            <a:endParaRPr lang="en-US" dirty="0">
              <a:solidFill>
                <a:srgbClr val="000000"/>
              </a:solidFill>
              <a:latin typeface="inherit"/>
            </a:endParaRPr>
          </a:p>
          <a:p>
            <a:pPr algn="l" rtl="0"/>
            <a:r>
              <a:rPr lang="en-US" sz="1500" i="0" dirty="0">
                <a:solidFill>
                  <a:srgbClr val="000000"/>
                </a:solidFill>
                <a:effectLst/>
                <a:latin typeface="inherit"/>
              </a:rPr>
              <a:t>My electricity consumption forecast is the most accurate with the lowest MAPE score of 2.14% on training data and 2.31% on testing data. Compared to the exponential smoothing that was used as a baseline, </a:t>
            </a:r>
            <a:r>
              <a:rPr lang="en-US" sz="1500" dirty="0">
                <a:solidFill>
                  <a:srgbClr val="000000"/>
                </a:solidFill>
                <a:latin typeface="inherit"/>
              </a:rPr>
              <a:t>m</a:t>
            </a:r>
            <a:r>
              <a:rPr lang="en-US" sz="1500" i="0" dirty="0">
                <a:solidFill>
                  <a:srgbClr val="000000"/>
                </a:solidFill>
                <a:effectLst/>
                <a:latin typeface="inherit"/>
              </a:rPr>
              <a:t>y MAPE has decreased significantly which implies that my model is more accurate when forecasting.</a:t>
            </a:r>
          </a:p>
          <a:p>
            <a:pPr algn="l" rtl="0"/>
            <a:endParaRPr lang="en-US" sz="1500" i="0" dirty="0">
              <a:solidFill>
                <a:srgbClr val="000000"/>
              </a:solidFill>
              <a:effectLst/>
              <a:latin typeface="inherit"/>
            </a:endParaRPr>
          </a:p>
          <a:p>
            <a:pPr algn="l" rtl="0"/>
            <a:r>
              <a:rPr lang="en-US" sz="1500" i="0" dirty="0">
                <a:solidFill>
                  <a:srgbClr val="000000"/>
                </a:solidFill>
                <a:effectLst/>
                <a:latin typeface="inherit"/>
              </a:rPr>
              <a:t>All in all, this time series project has allowed me to learn more in-depth about forecasting a time series and how forecasting is important for decision-makers to make the best decision</a:t>
            </a:r>
          </a:p>
        </p:txBody>
      </p:sp>
      <p:pic>
        <p:nvPicPr>
          <p:cNvPr id="11" name="Picture 10">
            <a:extLst>
              <a:ext uri="{FF2B5EF4-FFF2-40B4-BE49-F238E27FC236}">
                <a16:creationId xmlns:a16="http://schemas.microsoft.com/office/drawing/2014/main" id="{97682FB7-D8DE-E43E-91D0-A3C7A23AA22A}"/>
              </a:ext>
            </a:extLst>
          </p:cNvPr>
          <p:cNvPicPr>
            <a:picLocks noChangeAspect="1"/>
          </p:cNvPicPr>
          <p:nvPr/>
        </p:nvPicPr>
        <p:blipFill>
          <a:blip r:embed="rId2"/>
          <a:stretch>
            <a:fillRect/>
          </a:stretch>
        </p:blipFill>
        <p:spPr>
          <a:xfrm>
            <a:off x="7171460" y="2353755"/>
            <a:ext cx="3434642" cy="280761"/>
          </a:xfrm>
          <a:prstGeom prst="rect">
            <a:avLst/>
          </a:prstGeom>
        </p:spPr>
      </p:pic>
      <p:sp>
        <p:nvSpPr>
          <p:cNvPr id="12" name="TextBox 11">
            <a:extLst>
              <a:ext uri="{FF2B5EF4-FFF2-40B4-BE49-F238E27FC236}">
                <a16:creationId xmlns:a16="http://schemas.microsoft.com/office/drawing/2014/main" id="{604F63A3-8477-7570-D56A-4BE0E8AE7E29}"/>
              </a:ext>
            </a:extLst>
          </p:cNvPr>
          <p:cNvSpPr txBox="1"/>
          <p:nvPr/>
        </p:nvSpPr>
        <p:spPr>
          <a:xfrm>
            <a:off x="6234548" y="2312598"/>
            <a:ext cx="1158586" cy="307777"/>
          </a:xfrm>
          <a:prstGeom prst="rect">
            <a:avLst/>
          </a:prstGeom>
          <a:noFill/>
        </p:spPr>
        <p:txBody>
          <a:bodyPr wrap="square" rtlCol="0">
            <a:spAutoFit/>
          </a:bodyPr>
          <a:lstStyle/>
          <a:p>
            <a:r>
              <a:rPr lang="en-SG" sz="1400" dirty="0"/>
              <a:t>Electricity:</a:t>
            </a:r>
          </a:p>
        </p:txBody>
      </p:sp>
      <p:pic>
        <p:nvPicPr>
          <p:cNvPr id="20" name="Picture 19">
            <a:extLst>
              <a:ext uri="{FF2B5EF4-FFF2-40B4-BE49-F238E27FC236}">
                <a16:creationId xmlns:a16="http://schemas.microsoft.com/office/drawing/2014/main" id="{C9DAF2CB-B57F-21EF-BC63-77ECE2DA275E}"/>
              </a:ext>
            </a:extLst>
          </p:cNvPr>
          <p:cNvPicPr>
            <a:picLocks noChangeAspect="1"/>
          </p:cNvPicPr>
          <p:nvPr/>
        </p:nvPicPr>
        <p:blipFill>
          <a:blip r:embed="rId3"/>
          <a:stretch>
            <a:fillRect/>
          </a:stretch>
        </p:blipFill>
        <p:spPr>
          <a:xfrm>
            <a:off x="7171460" y="2101529"/>
            <a:ext cx="3562376" cy="247652"/>
          </a:xfrm>
          <a:prstGeom prst="rect">
            <a:avLst/>
          </a:prstGeom>
        </p:spPr>
      </p:pic>
      <p:sp>
        <p:nvSpPr>
          <p:cNvPr id="21" name="TextBox 20">
            <a:extLst>
              <a:ext uri="{FF2B5EF4-FFF2-40B4-BE49-F238E27FC236}">
                <a16:creationId xmlns:a16="http://schemas.microsoft.com/office/drawing/2014/main" id="{D2955FE7-432B-FABC-1D1C-DE425058B9BF}"/>
              </a:ext>
            </a:extLst>
          </p:cNvPr>
          <p:cNvSpPr txBox="1"/>
          <p:nvPr/>
        </p:nvSpPr>
        <p:spPr>
          <a:xfrm>
            <a:off x="6506444" y="2053175"/>
            <a:ext cx="1158586" cy="307777"/>
          </a:xfrm>
          <a:prstGeom prst="rect">
            <a:avLst/>
          </a:prstGeom>
          <a:noFill/>
        </p:spPr>
        <p:txBody>
          <a:bodyPr wrap="square" rtlCol="0">
            <a:spAutoFit/>
          </a:bodyPr>
          <a:lstStyle/>
          <a:p>
            <a:r>
              <a:rPr lang="en-SG" sz="1400" dirty="0"/>
              <a:t>Water:</a:t>
            </a:r>
          </a:p>
        </p:txBody>
      </p:sp>
      <p:pic>
        <p:nvPicPr>
          <p:cNvPr id="25" name="Picture 24">
            <a:extLst>
              <a:ext uri="{FF2B5EF4-FFF2-40B4-BE49-F238E27FC236}">
                <a16:creationId xmlns:a16="http://schemas.microsoft.com/office/drawing/2014/main" id="{B42A016A-177C-85D0-259E-2A43A32292AE}"/>
              </a:ext>
            </a:extLst>
          </p:cNvPr>
          <p:cNvPicPr>
            <a:picLocks noChangeAspect="1"/>
          </p:cNvPicPr>
          <p:nvPr/>
        </p:nvPicPr>
        <p:blipFill>
          <a:blip r:embed="rId4"/>
          <a:stretch>
            <a:fillRect/>
          </a:stretch>
        </p:blipFill>
        <p:spPr>
          <a:xfrm>
            <a:off x="7102830" y="1886058"/>
            <a:ext cx="3571901" cy="228602"/>
          </a:xfrm>
          <a:prstGeom prst="rect">
            <a:avLst/>
          </a:prstGeom>
        </p:spPr>
      </p:pic>
      <p:sp>
        <p:nvSpPr>
          <p:cNvPr id="26" name="TextBox 25">
            <a:extLst>
              <a:ext uri="{FF2B5EF4-FFF2-40B4-BE49-F238E27FC236}">
                <a16:creationId xmlns:a16="http://schemas.microsoft.com/office/drawing/2014/main" id="{79CDF1BB-75B3-0C7F-F35A-E9BABFF59A3F}"/>
              </a:ext>
            </a:extLst>
          </p:cNvPr>
          <p:cNvSpPr txBox="1"/>
          <p:nvPr/>
        </p:nvSpPr>
        <p:spPr>
          <a:xfrm>
            <a:off x="6592167" y="1815728"/>
            <a:ext cx="1158586" cy="307777"/>
          </a:xfrm>
          <a:prstGeom prst="rect">
            <a:avLst/>
          </a:prstGeom>
          <a:noFill/>
        </p:spPr>
        <p:txBody>
          <a:bodyPr wrap="square" rtlCol="0">
            <a:spAutoFit/>
          </a:bodyPr>
          <a:lstStyle/>
          <a:p>
            <a:r>
              <a:rPr lang="en-SG" sz="1400" dirty="0"/>
              <a:t>Gas:</a:t>
            </a:r>
          </a:p>
        </p:txBody>
      </p:sp>
      <p:sp>
        <p:nvSpPr>
          <p:cNvPr id="27" name="TextBox 26">
            <a:extLst>
              <a:ext uri="{FF2B5EF4-FFF2-40B4-BE49-F238E27FC236}">
                <a16:creationId xmlns:a16="http://schemas.microsoft.com/office/drawing/2014/main" id="{AD7F236D-749C-7D33-33F6-47AF923E0A78}"/>
              </a:ext>
            </a:extLst>
          </p:cNvPr>
          <p:cNvSpPr txBox="1"/>
          <p:nvPr/>
        </p:nvSpPr>
        <p:spPr>
          <a:xfrm>
            <a:off x="6698673" y="1522235"/>
            <a:ext cx="4130386" cy="323165"/>
          </a:xfrm>
          <a:prstGeom prst="rect">
            <a:avLst/>
          </a:prstGeom>
          <a:noFill/>
        </p:spPr>
        <p:txBody>
          <a:bodyPr wrap="square" rtlCol="0">
            <a:spAutoFit/>
          </a:bodyPr>
          <a:lstStyle/>
          <a:p>
            <a:r>
              <a:rPr lang="en-SG" sz="1500" u="sng" dirty="0"/>
              <a:t>Exponential Smoothing (Used as Baseline)</a:t>
            </a:r>
          </a:p>
        </p:txBody>
      </p:sp>
      <p:pic>
        <p:nvPicPr>
          <p:cNvPr id="29" name="Picture 28">
            <a:extLst>
              <a:ext uri="{FF2B5EF4-FFF2-40B4-BE49-F238E27FC236}">
                <a16:creationId xmlns:a16="http://schemas.microsoft.com/office/drawing/2014/main" id="{76A2A76F-587E-D7BB-1BE7-0E426E74CA77}"/>
              </a:ext>
            </a:extLst>
          </p:cNvPr>
          <p:cNvPicPr>
            <a:picLocks noChangeAspect="1"/>
          </p:cNvPicPr>
          <p:nvPr/>
        </p:nvPicPr>
        <p:blipFill>
          <a:blip r:embed="rId5"/>
          <a:stretch>
            <a:fillRect/>
          </a:stretch>
        </p:blipFill>
        <p:spPr>
          <a:xfrm>
            <a:off x="870396" y="2282088"/>
            <a:ext cx="4295806" cy="352428"/>
          </a:xfrm>
          <a:prstGeom prst="rect">
            <a:avLst/>
          </a:prstGeom>
        </p:spPr>
      </p:pic>
      <p:pic>
        <p:nvPicPr>
          <p:cNvPr id="31" name="Picture 30">
            <a:extLst>
              <a:ext uri="{FF2B5EF4-FFF2-40B4-BE49-F238E27FC236}">
                <a16:creationId xmlns:a16="http://schemas.microsoft.com/office/drawing/2014/main" id="{AFA00D76-8B0D-AA8C-FA27-865B25E45A32}"/>
              </a:ext>
            </a:extLst>
          </p:cNvPr>
          <p:cNvPicPr>
            <a:picLocks noChangeAspect="1"/>
          </p:cNvPicPr>
          <p:nvPr/>
        </p:nvPicPr>
        <p:blipFill>
          <a:blip r:embed="rId6"/>
          <a:stretch>
            <a:fillRect/>
          </a:stretch>
        </p:blipFill>
        <p:spPr>
          <a:xfrm>
            <a:off x="821903" y="3001318"/>
            <a:ext cx="4314857" cy="381003"/>
          </a:xfrm>
          <a:prstGeom prst="rect">
            <a:avLst/>
          </a:prstGeom>
        </p:spPr>
      </p:pic>
      <p:pic>
        <p:nvPicPr>
          <p:cNvPr id="33" name="Picture 32">
            <a:extLst>
              <a:ext uri="{FF2B5EF4-FFF2-40B4-BE49-F238E27FC236}">
                <a16:creationId xmlns:a16="http://schemas.microsoft.com/office/drawing/2014/main" id="{7824F878-EB69-AF6D-FBE9-37EA2ECECFEE}"/>
              </a:ext>
            </a:extLst>
          </p:cNvPr>
          <p:cNvPicPr>
            <a:picLocks noChangeAspect="1"/>
          </p:cNvPicPr>
          <p:nvPr/>
        </p:nvPicPr>
        <p:blipFill>
          <a:blip r:embed="rId7"/>
          <a:stretch>
            <a:fillRect/>
          </a:stretch>
        </p:blipFill>
        <p:spPr>
          <a:xfrm>
            <a:off x="821903" y="3867443"/>
            <a:ext cx="3895753" cy="371478"/>
          </a:xfrm>
          <a:prstGeom prst="rect">
            <a:avLst/>
          </a:prstGeom>
        </p:spPr>
      </p:pic>
    </p:spTree>
    <p:extLst>
      <p:ext uri="{BB962C8B-B14F-4D97-AF65-F5344CB8AC3E}">
        <p14:creationId xmlns:p14="http://schemas.microsoft.com/office/powerpoint/2010/main" val="1984737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685801"/>
            <a:ext cx="7096933" cy="3063196"/>
          </a:xfrm>
        </p:spPr>
        <p:txBody>
          <a:bodyPr/>
          <a:lstStyle/>
          <a:p>
            <a:r>
              <a:rPr lang="en-US" sz="4000" dirty="0"/>
              <a:t>Unsupervised Learning (Customer Segmentation)</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167493" y="3748996"/>
            <a:ext cx="9500507" cy="806675"/>
          </a:xfrm>
        </p:spPr>
        <p:txBody>
          <a:bodyPr/>
          <a:lstStyle/>
          <a:p>
            <a:r>
              <a:rPr lang="en-US" dirty="0"/>
              <a:t>Done By: Toh Kien Yu (P2222291)</a:t>
            </a:r>
          </a:p>
        </p:txBody>
      </p:sp>
      <p:sp>
        <p:nvSpPr>
          <p:cNvPr id="4" name="TextBox 3">
            <a:extLst>
              <a:ext uri="{FF2B5EF4-FFF2-40B4-BE49-F238E27FC236}">
                <a16:creationId xmlns:a16="http://schemas.microsoft.com/office/drawing/2014/main" id="{33C80F1C-7DAB-B4FC-1B5C-49FCEB82800E}"/>
              </a:ext>
            </a:extLst>
          </p:cNvPr>
          <p:cNvSpPr txBox="1"/>
          <p:nvPr/>
        </p:nvSpPr>
        <p:spPr>
          <a:xfrm>
            <a:off x="2530186" y="4611231"/>
            <a:ext cx="6135832" cy="2246769"/>
          </a:xfrm>
          <a:prstGeom prst="rect">
            <a:avLst/>
          </a:prstGeom>
          <a:noFill/>
        </p:spPr>
        <p:txBody>
          <a:bodyPr wrap="square" rtlCol="0">
            <a:spAutoFit/>
          </a:bodyPr>
          <a:lstStyle/>
          <a:p>
            <a:r>
              <a:rPr lang="en-US" sz="1400" i="0" dirty="0">
                <a:effectLst/>
              </a:rPr>
              <a:t>Background:</a:t>
            </a:r>
          </a:p>
          <a:p>
            <a:r>
              <a:rPr lang="en-US" sz="1400" i="0" dirty="0">
                <a:effectLst/>
              </a:rPr>
              <a:t>Customer Segmentation is the process to group customers who share the same characteristics in order to understand the customer's spending behavior and is an important to effectively market to a specific target audience . This will allow the shopping mall to personalize marketing to specific groups and boost profability.</a:t>
            </a:r>
            <a:br>
              <a:rPr lang="en-US" sz="1400" i="0" dirty="0">
                <a:effectLst/>
              </a:rPr>
            </a:br>
            <a:br>
              <a:rPr lang="en-US" sz="1400" i="0" dirty="0">
                <a:effectLst/>
              </a:rPr>
            </a:br>
            <a:r>
              <a:rPr lang="en-US" sz="1400" i="0" dirty="0">
                <a:effectLst/>
              </a:rPr>
              <a:t>We can group customers based on factors such as gender, age, income, amount spent and their interests</a:t>
            </a:r>
          </a:p>
          <a:p>
            <a:endParaRPr lang="en-SG" sz="1400" dirty="0"/>
          </a:p>
        </p:txBody>
      </p:sp>
    </p:spTree>
    <p:extLst>
      <p:ext uri="{BB962C8B-B14F-4D97-AF65-F5344CB8AC3E}">
        <p14:creationId xmlns:p14="http://schemas.microsoft.com/office/powerpoint/2010/main" val="897383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6ED4-375E-CA92-9A76-4F805D7D889C}"/>
              </a:ext>
            </a:extLst>
          </p:cNvPr>
          <p:cNvSpPr>
            <a:spLocks noGrp="1"/>
          </p:cNvSpPr>
          <p:nvPr>
            <p:ph type="title"/>
          </p:nvPr>
        </p:nvSpPr>
        <p:spPr>
          <a:xfrm>
            <a:off x="217144" y="404651"/>
            <a:ext cx="3680116" cy="614886"/>
          </a:xfrm>
        </p:spPr>
        <p:txBody>
          <a:bodyPr/>
          <a:lstStyle/>
          <a:p>
            <a:pPr algn="ctr"/>
            <a:r>
              <a:rPr lang="en-SG" sz="2500" dirty="0"/>
              <a:t>Nature of Dataset</a:t>
            </a:r>
          </a:p>
        </p:txBody>
      </p:sp>
      <p:sp>
        <p:nvSpPr>
          <p:cNvPr id="4" name="Date Placeholder 3">
            <a:extLst>
              <a:ext uri="{FF2B5EF4-FFF2-40B4-BE49-F238E27FC236}">
                <a16:creationId xmlns:a16="http://schemas.microsoft.com/office/drawing/2014/main" id="{E1EC5AE9-5C7E-5868-9F82-5A8FF048642F}"/>
              </a:ext>
            </a:extLst>
          </p:cNvPr>
          <p:cNvSpPr>
            <a:spLocks noGrp="1"/>
          </p:cNvSpPr>
          <p:nvPr>
            <p:ph type="dt" sz="half" idx="2"/>
          </p:nvPr>
        </p:nvSpPr>
        <p:spPr/>
        <p:txBody>
          <a:bodyPr/>
          <a:lstStyle/>
          <a:p>
            <a:fld id="{DD9C8446-696E-6942-B6C8-CC9CAD0B34E0}" type="datetime1">
              <a:rPr lang="en-US" smtClean="0"/>
              <a:pPr/>
              <a:t>8/12/2023</a:t>
            </a:fld>
            <a:endParaRPr lang="en-US" dirty="0"/>
          </a:p>
        </p:txBody>
      </p:sp>
      <p:sp>
        <p:nvSpPr>
          <p:cNvPr id="5" name="Footer Placeholder 4">
            <a:extLst>
              <a:ext uri="{FF2B5EF4-FFF2-40B4-BE49-F238E27FC236}">
                <a16:creationId xmlns:a16="http://schemas.microsoft.com/office/drawing/2014/main" id="{E23F9A37-D821-A3B7-CDFF-028929A0BE99}"/>
              </a:ext>
            </a:extLst>
          </p:cNvPr>
          <p:cNvSpPr>
            <a:spLocks noGrp="1"/>
          </p:cNvSpPr>
          <p:nvPr>
            <p:ph type="ftr" sz="quarter" idx="3"/>
          </p:nvPr>
        </p:nvSpPr>
        <p:spPr/>
        <p:txBody>
          <a:bodyPr/>
          <a:lstStyle/>
          <a:p>
            <a:r>
              <a:rPr lang="en-US" dirty="0"/>
              <a:t>Customer Segmentation</a:t>
            </a:r>
          </a:p>
        </p:txBody>
      </p:sp>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a:xfrm>
            <a:off x="10153277" y="6356349"/>
            <a:ext cx="1657723" cy="365125"/>
          </a:xfrm>
        </p:spPr>
        <p:txBody>
          <a:bodyPr/>
          <a:lstStyle/>
          <a:p>
            <a:fld id="{294A09A9-5501-47C1-A89A-A340965A2BE2}" type="slidenum">
              <a:rPr lang="en-US" smtClean="0"/>
              <a:pPr/>
              <a:t>13</a:t>
            </a:fld>
            <a:endParaRPr lang="en-US" dirty="0"/>
          </a:p>
        </p:txBody>
      </p:sp>
      <p:sp>
        <p:nvSpPr>
          <p:cNvPr id="9" name="TextBox 8">
            <a:extLst>
              <a:ext uri="{FF2B5EF4-FFF2-40B4-BE49-F238E27FC236}">
                <a16:creationId xmlns:a16="http://schemas.microsoft.com/office/drawing/2014/main" id="{1CAEBEBA-5C8B-C96F-2C1E-13875227A7A4}"/>
              </a:ext>
            </a:extLst>
          </p:cNvPr>
          <p:cNvSpPr txBox="1"/>
          <p:nvPr/>
        </p:nvSpPr>
        <p:spPr>
          <a:xfrm>
            <a:off x="733623" y="1138066"/>
            <a:ext cx="2921579" cy="2015936"/>
          </a:xfrm>
          <a:prstGeom prst="rect">
            <a:avLst/>
          </a:prstGeom>
          <a:noFill/>
        </p:spPr>
        <p:txBody>
          <a:bodyPr wrap="square" rtlCol="0">
            <a:spAutoFit/>
          </a:bodyPr>
          <a:lstStyle/>
          <a:p>
            <a:r>
              <a:rPr lang="en-SG" sz="1500" u="sng" dirty="0"/>
              <a:t>Categorical Data</a:t>
            </a:r>
          </a:p>
          <a:p>
            <a:pPr marL="457200" indent="-457200">
              <a:buAutoNum type="arabicPeriod"/>
            </a:pPr>
            <a:r>
              <a:rPr lang="en-SG" sz="1500" dirty="0"/>
              <a:t>Gender</a:t>
            </a:r>
          </a:p>
          <a:p>
            <a:r>
              <a:rPr lang="en-SG" sz="1500" u="sng" dirty="0"/>
              <a:t>Numeric Data</a:t>
            </a:r>
          </a:p>
          <a:p>
            <a:pPr marL="457200" indent="-457200">
              <a:buAutoNum type="arabicPeriod"/>
            </a:pPr>
            <a:r>
              <a:rPr lang="en-SG" sz="1500" dirty="0"/>
              <a:t>CustomerID</a:t>
            </a:r>
          </a:p>
          <a:p>
            <a:pPr marL="457200" indent="-457200">
              <a:buAutoNum type="arabicPeriod"/>
            </a:pPr>
            <a:r>
              <a:rPr lang="en-SG" sz="1500" dirty="0"/>
              <a:t>Age</a:t>
            </a:r>
          </a:p>
          <a:p>
            <a:pPr marL="457200" indent="-457200">
              <a:buAutoNum type="arabicPeriod"/>
            </a:pPr>
            <a:r>
              <a:rPr lang="en-SG" sz="1500" dirty="0"/>
              <a:t>Income (k$)</a:t>
            </a:r>
          </a:p>
          <a:p>
            <a:pPr marL="457200" indent="-457200">
              <a:buAutoNum type="arabicPeriod"/>
            </a:pPr>
            <a:r>
              <a:rPr lang="en-SG" sz="1500" dirty="0"/>
              <a:t>How Much They Spend</a:t>
            </a:r>
          </a:p>
          <a:p>
            <a:pPr algn="ctr"/>
            <a:endParaRPr lang="en-SG" sz="2000" u="sng" dirty="0"/>
          </a:p>
        </p:txBody>
      </p:sp>
      <p:pic>
        <p:nvPicPr>
          <p:cNvPr id="10" name="Picture 9">
            <a:extLst>
              <a:ext uri="{FF2B5EF4-FFF2-40B4-BE49-F238E27FC236}">
                <a16:creationId xmlns:a16="http://schemas.microsoft.com/office/drawing/2014/main" id="{406AC2B7-B4E9-A4CD-32F4-BC5CFE737265}"/>
              </a:ext>
            </a:extLst>
          </p:cNvPr>
          <p:cNvPicPr>
            <a:picLocks noChangeAspect="1"/>
          </p:cNvPicPr>
          <p:nvPr/>
        </p:nvPicPr>
        <p:blipFill>
          <a:blip r:embed="rId2"/>
          <a:stretch>
            <a:fillRect/>
          </a:stretch>
        </p:blipFill>
        <p:spPr>
          <a:xfrm>
            <a:off x="733623" y="2933033"/>
            <a:ext cx="3590951" cy="2019315"/>
          </a:xfrm>
          <a:prstGeom prst="rect">
            <a:avLst/>
          </a:prstGeom>
        </p:spPr>
      </p:pic>
      <p:pic>
        <p:nvPicPr>
          <p:cNvPr id="12" name="Picture 11">
            <a:extLst>
              <a:ext uri="{FF2B5EF4-FFF2-40B4-BE49-F238E27FC236}">
                <a16:creationId xmlns:a16="http://schemas.microsoft.com/office/drawing/2014/main" id="{2FA00A6F-0468-A09E-806D-19F579F6E332}"/>
              </a:ext>
            </a:extLst>
          </p:cNvPr>
          <p:cNvPicPr>
            <a:picLocks noChangeAspect="1"/>
          </p:cNvPicPr>
          <p:nvPr/>
        </p:nvPicPr>
        <p:blipFill>
          <a:blip r:embed="rId3"/>
          <a:stretch>
            <a:fillRect/>
          </a:stretch>
        </p:blipFill>
        <p:spPr>
          <a:xfrm>
            <a:off x="2775437" y="4795405"/>
            <a:ext cx="2800519" cy="1560945"/>
          </a:xfrm>
          <a:prstGeom prst="rect">
            <a:avLst/>
          </a:prstGeom>
        </p:spPr>
      </p:pic>
      <p:pic>
        <p:nvPicPr>
          <p:cNvPr id="14" name="Picture 13">
            <a:extLst>
              <a:ext uri="{FF2B5EF4-FFF2-40B4-BE49-F238E27FC236}">
                <a16:creationId xmlns:a16="http://schemas.microsoft.com/office/drawing/2014/main" id="{E683B096-7CD6-E6C8-AD9F-E843FC6BA9ED}"/>
              </a:ext>
            </a:extLst>
          </p:cNvPr>
          <p:cNvPicPr>
            <a:picLocks noChangeAspect="1"/>
          </p:cNvPicPr>
          <p:nvPr/>
        </p:nvPicPr>
        <p:blipFill>
          <a:blip r:embed="rId4"/>
          <a:stretch>
            <a:fillRect/>
          </a:stretch>
        </p:blipFill>
        <p:spPr>
          <a:xfrm>
            <a:off x="4430166" y="4290018"/>
            <a:ext cx="1295224" cy="407755"/>
          </a:xfrm>
          <a:prstGeom prst="rect">
            <a:avLst/>
          </a:prstGeom>
        </p:spPr>
      </p:pic>
      <p:pic>
        <p:nvPicPr>
          <p:cNvPr id="16" name="Picture 15">
            <a:extLst>
              <a:ext uri="{FF2B5EF4-FFF2-40B4-BE49-F238E27FC236}">
                <a16:creationId xmlns:a16="http://schemas.microsoft.com/office/drawing/2014/main" id="{26B261D8-EBEC-0EA3-0F80-0FBF9EC80783}"/>
              </a:ext>
            </a:extLst>
          </p:cNvPr>
          <p:cNvPicPr>
            <a:picLocks noChangeAspect="1"/>
          </p:cNvPicPr>
          <p:nvPr/>
        </p:nvPicPr>
        <p:blipFill>
          <a:blip r:embed="rId5"/>
          <a:stretch>
            <a:fillRect/>
          </a:stretch>
        </p:blipFill>
        <p:spPr>
          <a:xfrm>
            <a:off x="657423" y="4989060"/>
            <a:ext cx="1841591" cy="1464289"/>
          </a:xfrm>
          <a:prstGeom prst="rect">
            <a:avLst/>
          </a:prstGeom>
        </p:spPr>
      </p:pic>
      <p:pic>
        <p:nvPicPr>
          <p:cNvPr id="3" name="Picture 2">
            <a:extLst>
              <a:ext uri="{FF2B5EF4-FFF2-40B4-BE49-F238E27FC236}">
                <a16:creationId xmlns:a16="http://schemas.microsoft.com/office/drawing/2014/main" id="{147CBED3-9B7F-5C27-C2C9-FA27AAE29FE7}"/>
              </a:ext>
            </a:extLst>
          </p:cNvPr>
          <p:cNvPicPr>
            <a:picLocks noChangeAspect="1"/>
          </p:cNvPicPr>
          <p:nvPr/>
        </p:nvPicPr>
        <p:blipFill>
          <a:blip r:embed="rId6"/>
          <a:stretch>
            <a:fillRect/>
          </a:stretch>
        </p:blipFill>
        <p:spPr>
          <a:xfrm>
            <a:off x="6205813" y="787762"/>
            <a:ext cx="2761295" cy="2019315"/>
          </a:xfrm>
          <a:prstGeom prst="rect">
            <a:avLst/>
          </a:prstGeom>
        </p:spPr>
      </p:pic>
      <p:sp>
        <p:nvSpPr>
          <p:cNvPr id="7" name="Title 1">
            <a:extLst>
              <a:ext uri="{FF2B5EF4-FFF2-40B4-BE49-F238E27FC236}">
                <a16:creationId xmlns:a16="http://schemas.microsoft.com/office/drawing/2014/main" id="{C297E6A2-3D2C-F098-16AF-CDB4A2D1F14F}"/>
              </a:ext>
            </a:extLst>
          </p:cNvPr>
          <p:cNvSpPr txBox="1">
            <a:spLocks/>
          </p:cNvSpPr>
          <p:nvPr/>
        </p:nvSpPr>
        <p:spPr>
          <a:xfrm>
            <a:off x="5725390" y="252839"/>
            <a:ext cx="3680116" cy="36512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SG" sz="2500" dirty="0"/>
              <a:t>Data Exploration</a:t>
            </a:r>
          </a:p>
        </p:txBody>
      </p:sp>
      <p:pic>
        <p:nvPicPr>
          <p:cNvPr id="8" name="Picture 7">
            <a:extLst>
              <a:ext uri="{FF2B5EF4-FFF2-40B4-BE49-F238E27FC236}">
                <a16:creationId xmlns:a16="http://schemas.microsoft.com/office/drawing/2014/main" id="{6A808C89-CE69-E6B7-9CA4-26227FE7C744}"/>
              </a:ext>
            </a:extLst>
          </p:cNvPr>
          <p:cNvPicPr>
            <a:picLocks noChangeAspect="1"/>
          </p:cNvPicPr>
          <p:nvPr/>
        </p:nvPicPr>
        <p:blipFill>
          <a:blip r:embed="rId7"/>
          <a:stretch>
            <a:fillRect/>
          </a:stretch>
        </p:blipFill>
        <p:spPr>
          <a:xfrm>
            <a:off x="8967108" y="706661"/>
            <a:ext cx="2897910" cy="2164643"/>
          </a:xfrm>
          <a:prstGeom prst="rect">
            <a:avLst/>
          </a:prstGeom>
        </p:spPr>
      </p:pic>
      <p:pic>
        <p:nvPicPr>
          <p:cNvPr id="13" name="Picture 12">
            <a:extLst>
              <a:ext uri="{FF2B5EF4-FFF2-40B4-BE49-F238E27FC236}">
                <a16:creationId xmlns:a16="http://schemas.microsoft.com/office/drawing/2014/main" id="{8E2A81EB-6194-3851-5AB3-E2F3E76C3036}"/>
              </a:ext>
            </a:extLst>
          </p:cNvPr>
          <p:cNvPicPr>
            <a:picLocks noChangeAspect="1"/>
          </p:cNvPicPr>
          <p:nvPr/>
        </p:nvPicPr>
        <p:blipFill>
          <a:blip r:embed="rId8"/>
          <a:stretch>
            <a:fillRect/>
          </a:stretch>
        </p:blipFill>
        <p:spPr>
          <a:xfrm>
            <a:off x="6000482" y="3566716"/>
            <a:ext cx="3234575" cy="2789634"/>
          </a:xfrm>
          <a:prstGeom prst="rect">
            <a:avLst/>
          </a:prstGeom>
        </p:spPr>
      </p:pic>
      <p:sp>
        <p:nvSpPr>
          <p:cNvPr id="15" name="TextBox 14">
            <a:extLst>
              <a:ext uri="{FF2B5EF4-FFF2-40B4-BE49-F238E27FC236}">
                <a16:creationId xmlns:a16="http://schemas.microsoft.com/office/drawing/2014/main" id="{8480BF3B-31E9-60B5-73FB-702EDE6C644D}"/>
              </a:ext>
            </a:extLst>
          </p:cNvPr>
          <p:cNvSpPr txBox="1"/>
          <p:nvPr/>
        </p:nvSpPr>
        <p:spPr>
          <a:xfrm>
            <a:off x="9365675" y="4200688"/>
            <a:ext cx="2310243" cy="954107"/>
          </a:xfrm>
          <a:prstGeom prst="rect">
            <a:avLst/>
          </a:prstGeom>
          <a:noFill/>
        </p:spPr>
        <p:txBody>
          <a:bodyPr wrap="square" rtlCol="0">
            <a:spAutoFit/>
          </a:bodyPr>
          <a:lstStyle/>
          <a:p>
            <a:r>
              <a:rPr lang="en-US" sz="1400" dirty="0"/>
              <a:t>From the pair plot, gender does not seem to have any correlation to age, income and how much they spend. </a:t>
            </a:r>
            <a:endParaRPr lang="en-SG" sz="1400" dirty="0"/>
          </a:p>
        </p:txBody>
      </p:sp>
      <p:sp>
        <p:nvSpPr>
          <p:cNvPr id="20" name="TextBox 19">
            <a:extLst>
              <a:ext uri="{FF2B5EF4-FFF2-40B4-BE49-F238E27FC236}">
                <a16:creationId xmlns:a16="http://schemas.microsoft.com/office/drawing/2014/main" id="{F1346831-C084-9EC5-14CA-1BF57BAE97C4}"/>
              </a:ext>
            </a:extLst>
          </p:cNvPr>
          <p:cNvSpPr txBox="1"/>
          <p:nvPr/>
        </p:nvSpPr>
        <p:spPr>
          <a:xfrm>
            <a:off x="6305415" y="2888180"/>
            <a:ext cx="2721296" cy="523220"/>
          </a:xfrm>
          <a:prstGeom prst="rect">
            <a:avLst/>
          </a:prstGeom>
          <a:noFill/>
        </p:spPr>
        <p:txBody>
          <a:bodyPr wrap="square" rtlCol="0">
            <a:spAutoFit/>
          </a:bodyPr>
          <a:lstStyle/>
          <a:p>
            <a:r>
              <a:rPr lang="en-SG" sz="1400" dirty="0"/>
              <a:t>There are more females than males in the dataset</a:t>
            </a:r>
          </a:p>
        </p:txBody>
      </p:sp>
      <p:sp>
        <p:nvSpPr>
          <p:cNvPr id="22" name="TextBox 21">
            <a:extLst>
              <a:ext uri="{FF2B5EF4-FFF2-40B4-BE49-F238E27FC236}">
                <a16:creationId xmlns:a16="http://schemas.microsoft.com/office/drawing/2014/main" id="{F5118464-824B-0EDB-CC06-83B8C7201D54}"/>
              </a:ext>
            </a:extLst>
          </p:cNvPr>
          <p:cNvSpPr txBox="1"/>
          <p:nvPr/>
        </p:nvSpPr>
        <p:spPr>
          <a:xfrm>
            <a:off x="9188231" y="2871304"/>
            <a:ext cx="2455664" cy="738664"/>
          </a:xfrm>
          <a:prstGeom prst="rect">
            <a:avLst/>
          </a:prstGeom>
          <a:noFill/>
        </p:spPr>
        <p:txBody>
          <a:bodyPr wrap="square">
            <a:spAutoFit/>
          </a:bodyPr>
          <a:lstStyle/>
          <a:p>
            <a:r>
              <a:rPr lang="en-SG" sz="1400" dirty="0"/>
              <a:t>Median of how much a male and female spent is about the same.</a:t>
            </a:r>
          </a:p>
        </p:txBody>
      </p:sp>
    </p:spTree>
    <p:extLst>
      <p:ext uri="{BB962C8B-B14F-4D97-AF65-F5344CB8AC3E}">
        <p14:creationId xmlns:p14="http://schemas.microsoft.com/office/powerpoint/2010/main" val="78563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4491D-70E5-8716-A48C-11979939DDB3}"/>
              </a:ext>
            </a:extLst>
          </p:cNvPr>
          <p:cNvSpPr>
            <a:spLocks noGrp="1"/>
          </p:cNvSpPr>
          <p:nvPr>
            <p:ph type="title"/>
          </p:nvPr>
        </p:nvSpPr>
        <p:spPr>
          <a:xfrm>
            <a:off x="1206408" y="228889"/>
            <a:ext cx="9779183" cy="545522"/>
          </a:xfrm>
        </p:spPr>
        <p:txBody>
          <a:bodyPr/>
          <a:lstStyle/>
          <a:p>
            <a:pPr algn="ctr"/>
            <a:r>
              <a:rPr lang="en-SG" sz="3000" dirty="0"/>
              <a:t>Data Preprocessing</a:t>
            </a:r>
          </a:p>
        </p:txBody>
      </p:sp>
      <p:sp>
        <p:nvSpPr>
          <p:cNvPr id="4" name="Date Placeholder 3">
            <a:extLst>
              <a:ext uri="{FF2B5EF4-FFF2-40B4-BE49-F238E27FC236}">
                <a16:creationId xmlns:a16="http://schemas.microsoft.com/office/drawing/2014/main" id="{932AB302-0E3F-4FA1-CE4E-613C660D8098}"/>
              </a:ext>
            </a:extLst>
          </p:cNvPr>
          <p:cNvSpPr>
            <a:spLocks noGrp="1"/>
          </p:cNvSpPr>
          <p:nvPr>
            <p:ph type="dt" sz="half" idx="2"/>
          </p:nvPr>
        </p:nvSpPr>
        <p:spPr/>
        <p:txBody>
          <a:bodyPr/>
          <a:lstStyle/>
          <a:p>
            <a:fld id="{DD9C8446-696E-6942-B6C8-CC9CAD0B34E0}" type="datetime1">
              <a:rPr lang="en-US" smtClean="0"/>
              <a:pPr/>
              <a:t>8/12/2023</a:t>
            </a:fld>
            <a:endParaRPr lang="en-US" dirty="0"/>
          </a:p>
        </p:txBody>
      </p:sp>
      <p:sp>
        <p:nvSpPr>
          <p:cNvPr id="5" name="Footer Placeholder 4">
            <a:extLst>
              <a:ext uri="{FF2B5EF4-FFF2-40B4-BE49-F238E27FC236}">
                <a16:creationId xmlns:a16="http://schemas.microsoft.com/office/drawing/2014/main" id="{C1EFABAD-1446-7607-81CA-AD4C7E1996E4}"/>
              </a:ext>
            </a:extLst>
          </p:cNvPr>
          <p:cNvSpPr>
            <a:spLocks noGrp="1"/>
          </p:cNvSpPr>
          <p:nvPr>
            <p:ph type="ftr" sz="quarter" idx="3"/>
          </p:nvPr>
        </p:nvSpPr>
        <p:spPr/>
        <p:txBody>
          <a:bodyPr/>
          <a:lstStyle/>
          <a:p>
            <a:r>
              <a:rPr lang="en-US" dirty="0"/>
              <a:t>Customer Segmentation</a:t>
            </a:r>
          </a:p>
        </p:txBody>
      </p:sp>
      <p:sp>
        <p:nvSpPr>
          <p:cNvPr id="6" name="Slide Number Placeholder 5">
            <a:extLst>
              <a:ext uri="{FF2B5EF4-FFF2-40B4-BE49-F238E27FC236}">
                <a16:creationId xmlns:a16="http://schemas.microsoft.com/office/drawing/2014/main" id="{8C713DA1-83A0-83A3-F14F-EE6CD3D1A033}"/>
              </a:ext>
            </a:extLst>
          </p:cNvPr>
          <p:cNvSpPr>
            <a:spLocks noGrp="1"/>
          </p:cNvSpPr>
          <p:nvPr>
            <p:ph type="sldNum" sz="quarter" idx="4"/>
          </p:nvPr>
        </p:nvSpPr>
        <p:spPr/>
        <p:txBody>
          <a:bodyPr/>
          <a:lstStyle/>
          <a:p>
            <a:fld id="{294A09A9-5501-47C1-A89A-A340965A2BE2}" type="slidenum">
              <a:rPr lang="en-US" smtClean="0"/>
              <a:pPr/>
              <a:t>14</a:t>
            </a:fld>
            <a:endParaRPr lang="en-US" dirty="0"/>
          </a:p>
        </p:txBody>
      </p:sp>
      <p:pic>
        <p:nvPicPr>
          <p:cNvPr id="7" name="Picture 6">
            <a:extLst>
              <a:ext uri="{FF2B5EF4-FFF2-40B4-BE49-F238E27FC236}">
                <a16:creationId xmlns:a16="http://schemas.microsoft.com/office/drawing/2014/main" id="{C4AFF7A1-B08F-372A-845D-CDD6AEA2FC4C}"/>
              </a:ext>
            </a:extLst>
          </p:cNvPr>
          <p:cNvPicPr>
            <a:picLocks noChangeAspect="1"/>
          </p:cNvPicPr>
          <p:nvPr/>
        </p:nvPicPr>
        <p:blipFill>
          <a:blip r:embed="rId2"/>
          <a:stretch>
            <a:fillRect/>
          </a:stretch>
        </p:blipFill>
        <p:spPr>
          <a:xfrm>
            <a:off x="554153" y="2693487"/>
            <a:ext cx="4162455" cy="371478"/>
          </a:xfrm>
          <a:prstGeom prst="rect">
            <a:avLst/>
          </a:prstGeom>
        </p:spPr>
      </p:pic>
      <p:pic>
        <p:nvPicPr>
          <p:cNvPr id="9" name="Picture 8">
            <a:extLst>
              <a:ext uri="{FF2B5EF4-FFF2-40B4-BE49-F238E27FC236}">
                <a16:creationId xmlns:a16="http://schemas.microsoft.com/office/drawing/2014/main" id="{F62262F9-6CFD-50C0-A5AF-3A375F101E0C}"/>
              </a:ext>
            </a:extLst>
          </p:cNvPr>
          <p:cNvPicPr>
            <a:picLocks noChangeAspect="1"/>
          </p:cNvPicPr>
          <p:nvPr/>
        </p:nvPicPr>
        <p:blipFill>
          <a:blip r:embed="rId3"/>
          <a:stretch>
            <a:fillRect/>
          </a:stretch>
        </p:blipFill>
        <p:spPr>
          <a:xfrm>
            <a:off x="554154" y="815099"/>
            <a:ext cx="7239053" cy="552454"/>
          </a:xfrm>
          <a:prstGeom prst="rect">
            <a:avLst/>
          </a:prstGeom>
        </p:spPr>
      </p:pic>
      <p:sp>
        <p:nvSpPr>
          <p:cNvPr id="10" name="TextBox 9">
            <a:extLst>
              <a:ext uri="{FF2B5EF4-FFF2-40B4-BE49-F238E27FC236}">
                <a16:creationId xmlns:a16="http://schemas.microsoft.com/office/drawing/2014/main" id="{E7EC6553-F637-FC51-A9F6-4B4190B56D8D}"/>
              </a:ext>
            </a:extLst>
          </p:cNvPr>
          <p:cNvSpPr txBox="1"/>
          <p:nvPr/>
        </p:nvSpPr>
        <p:spPr>
          <a:xfrm>
            <a:off x="258026" y="3130537"/>
            <a:ext cx="5586873" cy="954107"/>
          </a:xfrm>
          <a:prstGeom prst="rect">
            <a:avLst/>
          </a:prstGeom>
          <a:noFill/>
        </p:spPr>
        <p:txBody>
          <a:bodyPr wrap="square" rtlCol="0">
            <a:spAutoFit/>
          </a:bodyPr>
          <a:lstStyle/>
          <a:p>
            <a:pPr marL="285750" indent="-285750">
              <a:buFontTx/>
              <a:buChar char="-"/>
            </a:pPr>
            <a:r>
              <a:rPr lang="en-SG" sz="1400" dirty="0"/>
              <a:t>Feature Selection is done to get rid of features that are redundant by taking the best subset of the dataset. </a:t>
            </a:r>
          </a:p>
          <a:p>
            <a:pPr marL="285750" indent="-285750">
              <a:buFontTx/>
              <a:buChar char="-"/>
            </a:pPr>
            <a:r>
              <a:rPr lang="en-SG" sz="1400" dirty="0"/>
              <a:t>‘CustomerID’ is dropped as it is an identifying column and ‘Gender’ is dropped as there is no correlation to other variables.</a:t>
            </a:r>
          </a:p>
        </p:txBody>
      </p:sp>
      <p:sp>
        <p:nvSpPr>
          <p:cNvPr id="12" name="TextBox 11">
            <a:extLst>
              <a:ext uri="{FF2B5EF4-FFF2-40B4-BE49-F238E27FC236}">
                <a16:creationId xmlns:a16="http://schemas.microsoft.com/office/drawing/2014/main" id="{D6127656-D0AF-9522-454C-8CE8C14374D7}"/>
              </a:ext>
            </a:extLst>
          </p:cNvPr>
          <p:cNvSpPr txBox="1"/>
          <p:nvPr/>
        </p:nvSpPr>
        <p:spPr>
          <a:xfrm>
            <a:off x="554153" y="1408241"/>
            <a:ext cx="9852342" cy="954107"/>
          </a:xfrm>
          <a:prstGeom prst="rect">
            <a:avLst/>
          </a:prstGeom>
          <a:noFill/>
        </p:spPr>
        <p:txBody>
          <a:bodyPr wrap="square" rtlCol="0">
            <a:spAutoFit/>
          </a:bodyPr>
          <a:lstStyle/>
          <a:p>
            <a:r>
              <a:rPr lang="en-US" sz="1400" dirty="0"/>
              <a:t>Feature engineer is the process to create additional relevant features from the existing raw features of the data to improve the learning algorithm. </a:t>
            </a:r>
          </a:p>
          <a:p>
            <a:pPr marL="342900" indent="-342900">
              <a:buAutoNum type="arabicPeriod"/>
            </a:pPr>
            <a:r>
              <a:rPr lang="en-US" sz="1400" dirty="0"/>
              <a:t>‘Spending Ratio’ is created to find out how much an individual is willing to allocate their income to spending.</a:t>
            </a:r>
            <a:endParaRPr lang="en-SG" sz="1400" dirty="0"/>
          </a:p>
          <a:p>
            <a:pPr marL="342900" indent="-342900">
              <a:buAutoNum type="arabicPeriod"/>
            </a:pPr>
            <a:r>
              <a:rPr lang="en-SG" sz="1400" dirty="0"/>
              <a:t>‘Income To Age Ratio’ is created to find out the relationship between one’s different age group’s income.</a:t>
            </a:r>
            <a:endParaRPr lang="en-US" sz="1400" dirty="0"/>
          </a:p>
        </p:txBody>
      </p:sp>
      <p:pic>
        <p:nvPicPr>
          <p:cNvPr id="14" name="Picture 13">
            <a:extLst>
              <a:ext uri="{FF2B5EF4-FFF2-40B4-BE49-F238E27FC236}">
                <a16:creationId xmlns:a16="http://schemas.microsoft.com/office/drawing/2014/main" id="{25A660E7-739A-6E7F-EBCE-52402F28A046}"/>
              </a:ext>
            </a:extLst>
          </p:cNvPr>
          <p:cNvPicPr>
            <a:picLocks noChangeAspect="1"/>
          </p:cNvPicPr>
          <p:nvPr/>
        </p:nvPicPr>
        <p:blipFill>
          <a:blip r:embed="rId4"/>
          <a:stretch>
            <a:fillRect/>
          </a:stretch>
        </p:blipFill>
        <p:spPr>
          <a:xfrm>
            <a:off x="554153" y="4368201"/>
            <a:ext cx="3061883" cy="622071"/>
          </a:xfrm>
          <a:prstGeom prst="rect">
            <a:avLst/>
          </a:prstGeom>
        </p:spPr>
      </p:pic>
      <p:sp>
        <p:nvSpPr>
          <p:cNvPr id="15" name="TextBox 14">
            <a:extLst>
              <a:ext uri="{FF2B5EF4-FFF2-40B4-BE49-F238E27FC236}">
                <a16:creationId xmlns:a16="http://schemas.microsoft.com/office/drawing/2014/main" id="{CDE041B6-FFC6-7B37-D16D-D0BA67A3D37F}"/>
              </a:ext>
            </a:extLst>
          </p:cNvPr>
          <p:cNvSpPr txBox="1"/>
          <p:nvPr/>
        </p:nvSpPr>
        <p:spPr>
          <a:xfrm>
            <a:off x="258026" y="5099945"/>
            <a:ext cx="4771174" cy="523220"/>
          </a:xfrm>
          <a:prstGeom prst="rect">
            <a:avLst/>
          </a:prstGeom>
          <a:noFill/>
        </p:spPr>
        <p:txBody>
          <a:bodyPr wrap="square" rtlCol="0">
            <a:spAutoFit/>
          </a:bodyPr>
          <a:lstStyle/>
          <a:p>
            <a:pPr marL="285750" indent="-285750">
              <a:buFontTx/>
              <a:buChar char="-"/>
            </a:pPr>
            <a:r>
              <a:rPr lang="en-SG" sz="1400" dirty="0"/>
              <a:t>Data is then standardized to so that the features are centred around 0 with a standard deviation of 1.</a:t>
            </a:r>
          </a:p>
        </p:txBody>
      </p:sp>
      <p:pic>
        <p:nvPicPr>
          <p:cNvPr id="17" name="Picture 16">
            <a:extLst>
              <a:ext uri="{FF2B5EF4-FFF2-40B4-BE49-F238E27FC236}">
                <a16:creationId xmlns:a16="http://schemas.microsoft.com/office/drawing/2014/main" id="{420D571D-CE74-EF8C-ACE9-7DCBF61AC524}"/>
              </a:ext>
            </a:extLst>
          </p:cNvPr>
          <p:cNvPicPr>
            <a:picLocks noChangeAspect="1"/>
          </p:cNvPicPr>
          <p:nvPr/>
        </p:nvPicPr>
        <p:blipFill>
          <a:blip r:embed="rId5"/>
          <a:stretch>
            <a:fillRect/>
          </a:stretch>
        </p:blipFill>
        <p:spPr>
          <a:xfrm>
            <a:off x="6062952" y="3325918"/>
            <a:ext cx="5026028" cy="2841189"/>
          </a:xfrm>
          <a:prstGeom prst="rect">
            <a:avLst/>
          </a:prstGeom>
        </p:spPr>
      </p:pic>
    </p:spTree>
    <p:extLst>
      <p:ext uri="{BB962C8B-B14F-4D97-AF65-F5344CB8AC3E}">
        <p14:creationId xmlns:p14="http://schemas.microsoft.com/office/powerpoint/2010/main" val="3367817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4491D-70E5-8716-A48C-11979939DDB3}"/>
              </a:ext>
            </a:extLst>
          </p:cNvPr>
          <p:cNvSpPr>
            <a:spLocks noGrp="1"/>
          </p:cNvSpPr>
          <p:nvPr>
            <p:ph type="title"/>
          </p:nvPr>
        </p:nvSpPr>
        <p:spPr>
          <a:xfrm>
            <a:off x="1188843" y="132521"/>
            <a:ext cx="9779183" cy="417530"/>
          </a:xfrm>
        </p:spPr>
        <p:txBody>
          <a:bodyPr/>
          <a:lstStyle/>
          <a:p>
            <a:pPr algn="ctr"/>
            <a:r>
              <a:rPr lang="en-SG" sz="2500" dirty="0"/>
              <a:t>Dimension Reduction</a:t>
            </a:r>
          </a:p>
        </p:txBody>
      </p:sp>
      <p:sp>
        <p:nvSpPr>
          <p:cNvPr id="4" name="Date Placeholder 3">
            <a:extLst>
              <a:ext uri="{FF2B5EF4-FFF2-40B4-BE49-F238E27FC236}">
                <a16:creationId xmlns:a16="http://schemas.microsoft.com/office/drawing/2014/main" id="{932AB302-0E3F-4FA1-CE4E-613C660D8098}"/>
              </a:ext>
            </a:extLst>
          </p:cNvPr>
          <p:cNvSpPr>
            <a:spLocks noGrp="1"/>
          </p:cNvSpPr>
          <p:nvPr>
            <p:ph type="dt" sz="half" idx="2"/>
          </p:nvPr>
        </p:nvSpPr>
        <p:spPr/>
        <p:txBody>
          <a:bodyPr/>
          <a:lstStyle/>
          <a:p>
            <a:fld id="{DD9C8446-696E-6942-B6C8-CC9CAD0B34E0}" type="datetime1">
              <a:rPr lang="en-US" smtClean="0"/>
              <a:pPr/>
              <a:t>8/12/2023</a:t>
            </a:fld>
            <a:endParaRPr lang="en-US" dirty="0"/>
          </a:p>
        </p:txBody>
      </p:sp>
      <p:sp>
        <p:nvSpPr>
          <p:cNvPr id="5" name="Footer Placeholder 4">
            <a:extLst>
              <a:ext uri="{FF2B5EF4-FFF2-40B4-BE49-F238E27FC236}">
                <a16:creationId xmlns:a16="http://schemas.microsoft.com/office/drawing/2014/main" id="{C1EFABAD-1446-7607-81CA-AD4C7E1996E4}"/>
              </a:ext>
            </a:extLst>
          </p:cNvPr>
          <p:cNvSpPr>
            <a:spLocks noGrp="1"/>
          </p:cNvSpPr>
          <p:nvPr>
            <p:ph type="ftr" sz="quarter" idx="3"/>
          </p:nvPr>
        </p:nvSpPr>
        <p:spPr/>
        <p:txBody>
          <a:bodyPr/>
          <a:lstStyle/>
          <a:p>
            <a:r>
              <a:rPr lang="en-US" dirty="0"/>
              <a:t>Customer Segmentation</a:t>
            </a:r>
          </a:p>
        </p:txBody>
      </p:sp>
      <p:sp>
        <p:nvSpPr>
          <p:cNvPr id="6" name="Slide Number Placeholder 5">
            <a:extLst>
              <a:ext uri="{FF2B5EF4-FFF2-40B4-BE49-F238E27FC236}">
                <a16:creationId xmlns:a16="http://schemas.microsoft.com/office/drawing/2014/main" id="{8C713DA1-83A0-83A3-F14F-EE6CD3D1A033}"/>
              </a:ext>
            </a:extLst>
          </p:cNvPr>
          <p:cNvSpPr>
            <a:spLocks noGrp="1"/>
          </p:cNvSpPr>
          <p:nvPr>
            <p:ph type="sldNum" sz="quarter" idx="4"/>
          </p:nvPr>
        </p:nvSpPr>
        <p:spPr>
          <a:xfrm>
            <a:off x="10153277" y="6356349"/>
            <a:ext cx="1657723" cy="365125"/>
          </a:xfrm>
        </p:spPr>
        <p:txBody>
          <a:bodyPr/>
          <a:lstStyle/>
          <a:p>
            <a:fld id="{294A09A9-5501-47C1-A89A-A340965A2BE2}" type="slidenum">
              <a:rPr lang="en-US" smtClean="0"/>
              <a:pPr/>
              <a:t>15</a:t>
            </a:fld>
            <a:endParaRPr lang="en-US" dirty="0"/>
          </a:p>
        </p:txBody>
      </p:sp>
      <p:sp>
        <p:nvSpPr>
          <p:cNvPr id="8" name="TextBox 7">
            <a:extLst>
              <a:ext uri="{FF2B5EF4-FFF2-40B4-BE49-F238E27FC236}">
                <a16:creationId xmlns:a16="http://schemas.microsoft.com/office/drawing/2014/main" id="{4A2A694C-BCFA-84D3-A956-03F3831612B8}"/>
              </a:ext>
            </a:extLst>
          </p:cNvPr>
          <p:cNvSpPr txBox="1"/>
          <p:nvPr/>
        </p:nvSpPr>
        <p:spPr>
          <a:xfrm>
            <a:off x="602428" y="705057"/>
            <a:ext cx="6650426" cy="553998"/>
          </a:xfrm>
          <a:prstGeom prst="rect">
            <a:avLst/>
          </a:prstGeom>
          <a:noFill/>
        </p:spPr>
        <p:txBody>
          <a:bodyPr wrap="square" rtlCol="0">
            <a:spAutoFit/>
          </a:bodyPr>
          <a:lstStyle/>
          <a:p>
            <a:r>
              <a:rPr lang="en-SG" sz="1500" dirty="0"/>
              <a:t>Principal Component Analysis (PCA) is then performed to turn the data into a lower dimensional space while retaining as much information as possible</a:t>
            </a:r>
          </a:p>
        </p:txBody>
      </p:sp>
      <p:pic>
        <p:nvPicPr>
          <p:cNvPr id="15" name="Picture 14">
            <a:extLst>
              <a:ext uri="{FF2B5EF4-FFF2-40B4-BE49-F238E27FC236}">
                <a16:creationId xmlns:a16="http://schemas.microsoft.com/office/drawing/2014/main" id="{7B0E4ADA-29D0-1AAF-3136-7E9BE430595B}"/>
              </a:ext>
            </a:extLst>
          </p:cNvPr>
          <p:cNvPicPr>
            <a:picLocks noChangeAspect="1"/>
          </p:cNvPicPr>
          <p:nvPr/>
        </p:nvPicPr>
        <p:blipFill>
          <a:blip r:embed="rId3"/>
          <a:stretch>
            <a:fillRect/>
          </a:stretch>
        </p:blipFill>
        <p:spPr>
          <a:xfrm>
            <a:off x="602428" y="1326388"/>
            <a:ext cx="7537150" cy="1571919"/>
          </a:xfrm>
          <a:prstGeom prst="rect">
            <a:avLst/>
          </a:prstGeom>
        </p:spPr>
      </p:pic>
      <p:sp>
        <p:nvSpPr>
          <p:cNvPr id="18" name="TextBox 17">
            <a:extLst>
              <a:ext uri="{FF2B5EF4-FFF2-40B4-BE49-F238E27FC236}">
                <a16:creationId xmlns:a16="http://schemas.microsoft.com/office/drawing/2014/main" id="{03AABE08-9B91-F5C1-AC0E-D6F9F6E834AD}"/>
              </a:ext>
            </a:extLst>
          </p:cNvPr>
          <p:cNvSpPr txBox="1"/>
          <p:nvPr/>
        </p:nvSpPr>
        <p:spPr>
          <a:xfrm>
            <a:off x="7098068" y="3108177"/>
            <a:ext cx="4220620" cy="1708160"/>
          </a:xfrm>
          <a:prstGeom prst="rect">
            <a:avLst/>
          </a:prstGeom>
          <a:noFill/>
        </p:spPr>
        <p:txBody>
          <a:bodyPr wrap="square" rtlCol="0">
            <a:spAutoFit/>
          </a:bodyPr>
          <a:lstStyle/>
          <a:p>
            <a:pPr marL="342900" indent="-342900">
              <a:buAutoNum type="arabicPeriod"/>
            </a:pPr>
            <a:r>
              <a:rPr lang="en-US" sz="1500" dirty="0"/>
              <a:t>By Kaiser’s rule, extract the first 2 PCs where eigenvalues (2.2000, 1.8919) are &gt; 1. </a:t>
            </a:r>
          </a:p>
          <a:p>
            <a:pPr marL="342900" indent="-342900">
              <a:buAutoNum type="arabicPeriod"/>
            </a:pPr>
            <a:r>
              <a:rPr lang="en-US" sz="1500" dirty="0"/>
              <a:t>First 2 PCs accounted for 81.43% of the total variance.</a:t>
            </a:r>
          </a:p>
          <a:p>
            <a:pPr marL="342900" indent="-342900">
              <a:buFontTx/>
              <a:buAutoNum type="arabicPeriod"/>
            </a:pPr>
            <a:r>
              <a:rPr lang="en-US" sz="1500" i="0" dirty="0">
                <a:solidFill>
                  <a:srgbClr val="000000"/>
                </a:solidFill>
                <a:effectLst/>
              </a:rPr>
              <a:t>Scree plot shows elbow at PC3 suggesting 1st 2 PCs to extract</a:t>
            </a:r>
            <a:endParaRPr lang="en-US" sz="1500" dirty="0">
              <a:solidFill>
                <a:srgbClr val="000000"/>
              </a:solidFill>
            </a:endParaRPr>
          </a:p>
          <a:p>
            <a:r>
              <a:rPr lang="en-US" sz="1500" i="0" dirty="0">
                <a:solidFill>
                  <a:srgbClr val="000000"/>
                </a:solidFill>
                <a:effectLst/>
              </a:rPr>
              <a:t>Hence, lets extract 2 PCs.</a:t>
            </a:r>
          </a:p>
        </p:txBody>
      </p:sp>
      <p:pic>
        <p:nvPicPr>
          <p:cNvPr id="3" name="Picture 2">
            <a:extLst>
              <a:ext uri="{FF2B5EF4-FFF2-40B4-BE49-F238E27FC236}">
                <a16:creationId xmlns:a16="http://schemas.microsoft.com/office/drawing/2014/main" id="{B314D3D5-8192-5135-D10D-A577A58C53D4}"/>
              </a:ext>
            </a:extLst>
          </p:cNvPr>
          <p:cNvPicPr>
            <a:picLocks noChangeAspect="1"/>
          </p:cNvPicPr>
          <p:nvPr/>
        </p:nvPicPr>
        <p:blipFill>
          <a:blip r:embed="rId4"/>
          <a:stretch>
            <a:fillRect/>
          </a:stretch>
        </p:blipFill>
        <p:spPr>
          <a:xfrm>
            <a:off x="3908714" y="3023540"/>
            <a:ext cx="2952944" cy="2800610"/>
          </a:xfrm>
          <a:prstGeom prst="rect">
            <a:avLst/>
          </a:prstGeom>
        </p:spPr>
      </p:pic>
      <p:pic>
        <p:nvPicPr>
          <p:cNvPr id="7" name="Picture 6">
            <a:extLst>
              <a:ext uri="{FF2B5EF4-FFF2-40B4-BE49-F238E27FC236}">
                <a16:creationId xmlns:a16="http://schemas.microsoft.com/office/drawing/2014/main" id="{70304353-ECEC-4679-A382-48418006659D}"/>
              </a:ext>
            </a:extLst>
          </p:cNvPr>
          <p:cNvPicPr>
            <a:picLocks noChangeAspect="1"/>
          </p:cNvPicPr>
          <p:nvPr/>
        </p:nvPicPr>
        <p:blipFill>
          <a:blip r:embed="rId5"/>
          <a:stretch>
            <a:fillRect/>
          </a:stretch>
        </p:blipFill>
        <p:spPr>
          <a:xfrm>
            <a:off x="381000" y="3023540"/>
            <a:ext cx="3213639" cy="2508072"/>
          </a:xfrm>
          <a:prstGeom prst="rect">
            <a:avLst/>
          </a:prstGeom>
        </p:spPr>
      </p:pic>
      <p:sp>
        <p:nvSpPr>
          <p:cNvPr id="10" name="TextBox 9">
            <a:extLst>
              <a:ext uri="{FF2B5EF4-FFF2-40B4-BE49-F238E27FC236}">
                <a16:creationId xmlns:a16="http://schemas.microsoft.com/office/drawing/2014/main" id="{43A4F617-5AF3-B0DA-F880-FFD64904D9D5}"/>
              </a:ext>
            </a:extLst>
          </p:cNvPr>
          <p:cNvSpPr txBox="1"/>
          <p:nvPr/>
        </p:nvSpPr>
        <p:spPr>
          <a:xfrm>
            <a:off x="4090942" y="5691278"/>
            <a:ext cx="3161912" cy="461665"/>
          </a:xfrm>
          <a:prstGeom prst="rect">
            <a:avLst/>
          </a:prstGeom>
          <a:noFill/>
        </p:spPr>
        <p:txBody>
          <a:bodyPr wrap="square">
            <a:spAutoFit/>
          </a:bodyPr>
          <a:lstStyle/>
          <a:p>
            <a:r>
              <a:rPr lang="en-US" sz="1200" i="0" dirty="0">
                <a:solidFill>
                  <a:srgbClr val="000000"/>
                </a:solidFill>
                <a:effectLst/>
              </a:rPr>
              <a:t>Loading Plot allows us to visualize how each variable influences PC1 and PC2</a:t>
            </a:r>
          </a:p>
        </p:txBody>
      </p:sp>
    </p:spTree>
    <p:extLst>
      <p:ext uri="{BB962C8B-B14F-4D97-AF65-F5344CB8AC3E}">
        <p14:creationId xmlns:p14="http://schemas.microsoft.com/office/powerpoint/2010/main" val="3802701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Rounded Corners 69">
            <a:extLst>
              <a:ext uri="{FF2B5EF4-FFF2-40B4-BE49-F238E27FC236}">
                <a16:creationId xmlns:a16="http://schemas.microsoft.com/office/drawing/2014/main" id="{C4DB3BCF-C9F9-48B1-2E38-3ADE9F75D56E}"/>
              </a:ext>
            </a:extLst>
          </p:cNvPr>
          <p:cNvSpPr/>
          <p:nvPr/>
        </p:nvSpPr>
        <p:spPr>
          <a:xfrm>
            <a:off x="6466094" y="2634095"/>
            <a:ext cx="5390113" cy="3712879"/>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68" name="Rectangle: Rounded Corners 67">
            <a:extLst>
              <a:ext uri="{FF2B5EF4-FFF2-40B4-BE49-F238E27FC236}">
                <a16:creationId xmlns:a16="http://schemas.microsoft.com/office/drawing/2014/main" id="{39AE96D3-9DB2-C92E-13ED-AB93762FA0BC}"/>
              </a:ext>
            </a:extLst>
          </p:cNvPr>
          <p:cNvSpPr/>
          <p:nvPr/>
        </p:nvSpPr>
        <p:spPr>
          <a:xfrm>
            <a:off x="72700" y="2634095"/>
            <a:ext cx="6208143" cy="3712879"/>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C714491D-70E5-8716-A48C-11979939DDB3}"/>
              </a:ext>
            </a:extLst>
          </p:cNvPr>
          <p:cNvSpPr>
            <a:spLocks noGrp="1"/>
          </p:cNvSpPr>
          <p:nvPr>
            <p:ph type="title"/>
          </p:nvPr>
        </p:nvSpPr>
        <p:spPr>
          <a:xfrm>
            <a:off x="1188843" y="132521"/>
            <a:ext cx="9779183" cy="417530"/>
          </a:xfrm>
        </p:spPr>
        <p:txBody>
          <a:bodyPr/>
          <a:lstStyle/>
          <a:p>
            <a:pPr algn="ctr"/>
            <a:r>
              <a:rPr lang="en-SG" sz="2500" dirty="0"/>
              <a:t>Dimension Reduction</a:t>
            </a:r>
          </a:p>
        </p:txBody>
      </p:sp>
      <p:sp>
        <p:nvSpPr>
          <p:cNvPr id="4" name="Date Placeholder 3">
            <a:extLst>
              <a:ext uri="{FF2B5EF4-FFF2-40B4-BE49-F238E27FC236}">
                <a16:creationId xmlns:a16="http://schemas.microsoft.com/office/drawing/2014/main" id="{932AB302-0E3F-4FA1-CE4E-613C660D8098}"/>
              </a:ext>
            </a:extLst>
          </p:cNvPr>
          <p:cNvSpPr>
            <a:spLocks noGrp="1"/>
          </p:cNvSpPr>
          <p:nvPr>
            <p:ph type="dt" sz="half" idx="2"/>
          </p:nvPr>
        </p:nvSpPr>
        <p:spPr/>
        <p:txBody>
          <a:bodyPr/>
          <a:lstStyle/>
          <a:p>
            <a:fld id="{DD9C8446-696E-6942-B6C8-CC9CAD0B34E0}" type="datetime1">
              <a:rPr lang="en-US" smtClean="0"/>
              <a:pPr/>
              <a:t>8/12/2023</a:t>
            </a:fld>
            <a:endParaRPr lang="en-US" dirty="0"/>
          </a:p>
        </p:txBody>
      </p:sp>
      <p:sp>
        <p:nvSpPr>
          <p:cNvPr id="5" name="Footer Placeholder 4">
            <a:extLst>
              <a:ext uri="{FF2B5EF4-FFF2-40B4-BE49-F238E27FC236}">
                <a16:creationId xmlns:a16="http://schemas.microsoft.com/office/drawing/2014/main" id="{C1EFABAD-1446-7607-81CA-AD4C7E1996E4}"/>
              </a:ext>
            </a:extLst>
          </p:cNvPr>
          <p:cNvSpPr>
            <a:spLocks noGrp="1"/>
          </p:cNvSpPr>
          <p:nvPr>
            <p:ph type="ftr" sz="quarter" idx="3"/>
          </p:nvPr>
        </p:nvSpPr>
        <p:spPr/>
        <p:txBody>
          <a:bodyPr/>
          <a:lstStyle/>
          <a:p>
            <a:r>
              <a:rPr lang="en-US" dirty="0"/>
              <a:t>Customer Segmentation</a:t>
            </a:r>
          </a:p>
        </p:txBody>
      </p:sp>
      <p:sp>
        <p:nvSpPr>
          <p:cNvPr id="6" name="Slide Number Placeholder 5">
            <a:extLst>
              <a:ext uri="{FF2B5EF4-FFF2-40B4-BE49-F238E27FC236}">
                <a16:creationId xmlns:a16="http://schemas.microsoft.com/office/drawing/2014/main" id="{8C713DA1-83A0-83A3-F14F-EE6CD3D1A033}"/>
              </a:ext>
            </a:extLst>
          </p:cNvPr>
          <p:cNvSpPr>
            <a:spLocks noGrp="1"/>
          </p:cNvSpPr>
          <p:nvPr>
            <p:ph type="sldNum" sz="quarter" idx="4"/>
          </p:nvPr>
        </p:nvSpPr>
        <p:spPr/>
        <p:txBody>
          <a:bodyPr/>
          <a:lstStyle/>
          <a:p>
            <a:fld id="{294A09A9-5501-47C1-A89A-A340965A2BE2}" type="slidenum">
              <a:rPr lang="en-US" smtClean="0"/>
              <a:pPr/>
              <a:t>16</a:t>
            </a:fld>
            <a:endParaRPr lang="en-US" dirty="0"/>
          </a:p>
        </p:txBody>
      </p:sp>
      <p:pic>
        <p:nvPicPr>
          <p:cNvPr id="15" name="Picture 14">
            <a:extLst>
              <a:ext uri="{FF2B5EF4-FFF2-40B4-BE49-F238E27FC236}">
                <a16:creationId xmlns:a16="http://schemas.microsoft.com/office/drawing/2014/main" id="{7B0E4ADA-29D0-1AAF-3136-7E9BE430595B}"/>
              </a:ext>
            </a:extLst>
          </p:cNvPr>
          <p:cNvPicPr>
            <a:picLocks noChangeAspect="1"/>
          </p:cNvPicPr>
          <p:nvPr/>
        </p:nvPicPr>
        <p:blipFill>
          <a:blip r:embed="rId3"/>
          <a:stretch>
            <a:fillRect/>
          </a:stretch>
        </p:blipFill>
        <p:spPr>
          <a:xfrm>
            <a:off x="1872371" y="550051"/>
            <a:ext cx="7861159" cy="1639493"/>
          </a:xfrm>
          <a:prstGeom prst="rect">
            <a:avLst/>
          </a:prstGeom>
        </p:spPr>
      </p:pic>
      <p:pic>
        <p:nvPicPr>
          <p:cNvPr id="20" name="Picture 19">
            <a:extLst>
              <a:ext uri="{FF2B5EF4-FFF2-40B4-BE49-F238E27FC236}">
                <a16:creationId xmlns:a16="http://schemas.microsoft.com/office/drawing/2014/main" id="{0DA86589-9062-4D86-5EC1-A40A9270B437}"/>
              </a:ext>
            </a:extLst>
          </p:cNvPr>
          <p:cNvPicPr>
            <a:picLocks noChangeAspect="1"/>
          </p:cNvPicPr>
          <p:nvPr/>
        </p:nvPicPr>
        <p:blipFill>
          <a:blip r:embed="rId4"/>
          <a:stretch>
            <a:fillRect/>
          </a:stretch>
        </p:blipFill>
        <p:spPr>
          <a:xfrm>
            <a:off x="2183163" y="2229257"/>
            <a:ext cx="6370270" cy="365125"/>
          </a:xfrm>
          <a:prstGeom prst="rect">
            <a:avLst/>
          </a:prstGeom>
        </p:spPr>
      </p:pic>
      <p:pic>
        <p:nvPicPr>
          <p:cNvPr id="22" name="Picture 21">
            <a:extLst>
              <a:ext uri="{FF2B5EF4-FFF2-40B4-BE49-F238E27FC236}">
                <a16:creationId xmlns:a16="http://schemas.microsoft.com/office/drawing/2014/main" id="{BF081688-43AE-098A-553D-EC601370D5F9}"/>
              </a:ext>
            </a:extLst>
          </p:cNvPr>
          <p:cNvPicPr>
            <a:picLocks noChangeAspect="1"/>
          </p:cNvPicPr>
          <p:nvPr/>
        </p:nvPicPr>
        <p:blipFill>
          <a:blip r:embed="rId5"/>
          <a:stretch>
            <a:fillRect/>
          </a:stretch>
        </p:blipFill>
        <p:spPr>
          <a:xfrm>
            <a:off x="335793" y="2752352"/>
            <a:ext cx="4838735" cy="355749"/>
          </a:xfrm>
          <a:prstGeom prst="rect">
            <a:avLst/>
          </a:prstGeom>
        </p:spPr>
      </p:pic>
      <p:sp>
        <p:nvSpPr>
          <p:cNvPr id="25" name="TextBox 24">
            <a:extLst>
              <a:ext uri="{FF2B5EF4-FFF2-40B4-BE49-F238E27FC236}">
                <a16:creationId xmlns:a16="http://schemas.microsoft.com/office/drawing/2014/main" id="{B1748ADB-E5FE-7345-0836-7B529DA208A0}"/>
              </a:ext>
            </a:extLst>
          </p:cNvPr>
          <p:cNvSpPr txBox="1"/>
          <p:nvPr/>
        </p:nvSpPr>
        <p:spPr>
          <a:xfrm>
            <a:off x="249014" y="3094317"/>
            <a:ext cx="5953987" cy="3108543"/>
          </a:xfrm>
          <a:prstGeom prst="rect">
            <a:avLst/>
          </a:prstGeom>
          <a:noFill/>
        </p:spPr>
        <p:txBody>
          <a:bodyPr wrap="square" rtlCol="0">
            <a:spAutoFit/>
          </a:bodyPr>
          <a:lstStyle/>
          <a:p>
            <a:r>
              <a:rPr lang="en-US" sz="1400" i="0" dirty="0">
                <a:solidFill>
                  <a:srgbClr val="000000"/>
                </a:solidFill>
                <a:effectLst/>
              </a:rPr>
              <a:t>The loading on Age, How Much They Spend and Spending Ratio is opposite in sign to the other loading This PC seems to measure a contrast of Age, How Much They Spend and Spending Ratio against the remaining </a:t>
            </a:r>
            <a:r>
              <a:rPr lang="en-US" sz="1400" dirty="0">
                <a:solidFill>
                  <a:srgbClr val="000000"/>
                </a:solidFill>
              </a:rPr>
              <a:t>variables</a:t>
            </a:r>
          </a:p>
          <a:p>
            <a:pPr marL="342900" indent="-342900">
              <a:buAutoNum type="arabicPeriod"/>
            </a:pPr>
            <a:r>
              <a:rPr lang="en-US" sz="1400" i="0" dirty="0">
                <a:solidFill>
                  <a:srgbClr val="000000"/>
                </a:solidFill>
                <a:effectLst/>
              </a:rPr>
              <a:t>Income has the highest negative loading of -0.6160 which tells us that low-income customers will score high on PC1, and high-income customers will score low in PC1.</a:t>
            </a:r>
          </a:p>
          <a:p>
            <a:pPr marL="342900" indent="-342900">
              <a:buAutoNum type="arabicPeriod"/>
            </a:pPr>
            <a:r>
              <a:rPr lang="en-US" sz="1400" i="0" dirty="0">
                <a:solidFill>
                  <a:srgbClr val="000000"/>
                </a:solidFill>
                <a:effectLst/>
              </a:rPr>
              <a:t>Income To Age Ratio has a second highest negative loading of -0.5761 which tells us that customers with a low Income To Age Ratio score high in PC1.</a:t>
            </a:r>
            <a:endParaRPr lang="en-US" sz="1400" dirty="0">
              <a:solidFill>
                <a:srgbClr val="000000"/>
              </a:solidFill>
            </a:endParaRPr>
          </a:p>
          <a:p>
            <a:pPr marL="342900" indent="-342900">
              <a:buAutoNum type="arabicPeriod"/>
            </a:pPr>
            <a:r>
              <a:rPr lang="en-US" sz="1400" i="0" dirty="0">
                <a:solidFill>
                  <a:srgbClr val="000000"/>
                </a:solidFill>
                <a:effectLst/>
              </a:rPr>
              <a:t>Spending Ratio has the highest positive loading of 0.5068 which tells us that customers with high Spending Ratio will score high on PC1</a:t>
            </a:r>
          </a:p>
          <a:p>
            <a:r>
              <a:rPr lang="en-US" sz="1400" i="0" dirty="0">
                <a:solidFill>
                  <a:srgbClr val="000000"/>
                </a:solidFill>
                <a:effectLst/>
              </a:rPr>
              <a:t>PC1 mainly captures customer income levels and spending. A customer with low income and high spending ratio will score high on PC1.</a:t>
            </a:r>
          </a:p>
        </p:txBody>
      </p:sp>
      <p:pic>
        <p:nvPicPr>
          <p:cNvPr id="27" name="Picture 26">
            <a:extLst>
              <a:ext uri="{FF2B5EF4-FFF2-40B4-BE49-F238E27FC236}">
                <a16:creationId xmlns:a16="http://schemas.microsoft.com/office/drawing/2014/main" id="{2C058674-AD88-8481-810C-C7094B5C4B18}"/>
              </a:ext>
            </a:extLst>
          </p:cNvPr>
          <p:cNvPicPr>
            <a:picLocks noChangeAspect="1"/>
          </p:cNvPicPr>
          <p:nvPr/>
        </p:nvPicPr>
        <p:blipFill>
          <a:blip r:embed="rId6"/>
          <a:stretch>
            <a:fillRect/>
          </a:stretch>
        </p:blipFill>
        <p:spPr>
          <a:xfrm>
            <a:off x="6733451" y="2784407"/>
            <a:ext cx="4753010" cy="352428"/>
          </a:xfrm>
          <a:prstGeom prst="rect">
            <a:avLst/>
          </a:prstGeom>
        </p:spPr>
      </p:pic>
      <p:sp>
        <p:nvSpPr>
          <p:cNvPr id="28" name="TextBox 27">
            <a:extLst>
              <a:ext uri="{FF2B5EF4-FFF2-40B4-BE49-F238E27FC236}">
                <a16:creationId xmlns:a16="http://schemas.microsoft.com/office/drawing/2014/main" id="{EB225E8F-9E08-3013-D93C-07A840057E7D}"/>
              </a:ext>
            </a:extLst>
          </p:cNvPr>
          <p:cNvSpPr txBox="1"/>
          <p:nvPr/>
        </p:nvSpPr>
        <p:spPr>
          <a:xfrm>
            <a:off x="6637380" y="3287146"/>
            <a:ext cx="5135089" cy="2677656"/>
          </a:xfrm>
          <a:prstGeom prst="rect">
            <a:avLst/>
          </a:prstGeom>
          <a:noFill/>
        </p:spPr>
        <p:txBody>
          <a:bodyPr wrap="square" rtlCol="0">
            <a:spAutoFit/>
          </a:bodyPr>
          <a:lstStyle/>
          <a:p>
            <a:r>
              <a:rPr lang="en-US" sz="1400" i="0" dirty="0">
                <a:solidFill>
                  <a:srgbClr val="000000"/>
                </a:solidFill>
                <a:effectLst/>
              </a:rPr>
              <a:t>The loading on Age is opposite in sign to the other loading This PC seems to measure a contrast of Age against the remaining variables.</a:t>
            </a:r>
          </a:p>
          <a:p>
            <a:pPr marL="342900" indent="-342900">
              <a:buAutoNum type="arabicPeriod"/>
            </a:pPr>
            <a:r>
              <a:rPr lang="en-US" sz="1400" i="0" dirty="0">
                <a:solidFill>
                  <a:srgbClr val="000000"/>
                </a:solidFill>
                <a:effectLst/>
              </a:rPr>
              <a:t>Age has the highest positive loading of 0.5978 which tells us that older customers will score high on PC2.</a:t>
            </a:r>
          </a:p>
          <a:p>
            <a:pPr marL="342900" indent="-342900">
              <a:buAutoNum type="arabicPeriod"/>
            </a:pPr>
            <a:r>
              <a:rPr lang="en-US" sz="1400" i="0" dirty="0">
                <a:solidFill>
                  <a:srgbClr val="000000"/>
                </a:solidFill>
                <a:effectLst/>
              </a:rPr>
              <a:t>How Much They Spend has the highest negative loading of -0.5724 which tells us that customers with a low spending will score high in PC2.</a:t>
            </a:r>
            <a:endParaRPr lang="en-US" sz="1400" dirty="0">
              <a:solidFill>
                <a:srgbClr val="000000"/>
              </a:solidFill>
            </a:endParaRPr>
          </a:p>
          <a:p>
            <a:pPr marL="342900" indent="-342900">
              <a:buAutoNum type="arabicPeriod"/>
            </a:pPr>
            <a:r>
              <a:rPr lang="en-US" sz="1400" i="0" dirty="0">
                <a:solidFill>
                  <a:srgbClr val="000000"/>
                </a:solidFill>
                <a:effectLst/>
              </a:rPr>
              <a:t>Customers with a high spending ratio will score low on PC2</a:t>
            </a:r>
            <a:endParaRPr lang="en-US" sz="1400" dirty="0">
              <a:solidFill>
                <a:srgbClr val="000000"/>
              </a:solidFill>
            </a:endParaRPr>
          </a:p>
          <a:p>
            <a:r>
              <a:rPr lang="en-US" sz="1400" i="0" dirty="0">
                <a:solidFill>
                  <a:srgbClr val="000000"/>
                </a:solidFill>
                <a:effectLst/>
              </a:rPr>
              <a:t>PC2 mainly captures customer age-related spending patterns. A customer who is older and has low spending will score high in PC2.</a:t>
            </a:r>
          </a:p>
        </p:txBody>
      </p:sp>
    </p:spTree>
    <p:extLst>
      <p:ext uri="{BB962C8B-B14F-4D97-AF65-F5344CB8AC3E}">
        <p14:creationId xmlns:p14="http://schemas.microsoft.com/office/powerpoint/2010/main" val="3204249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4491D-70E5-8716-A48C-11979939DDB3}"/>
              </a:ext>
            </a:extLst>
          </p:cNvPr>
          <p:cNvSpPr>
            <a:spLocks noGrp="1"/>
          </p:cNvSpPr>
          <p:nvPr>
            <p:ph type="title"/>
          </p:nvPr>
        </p:nvSpPr>
        <p:spPr>
          <a:xfrm>
            <a:off x="990846" y="214578"/>
            <a:ext cx="9779183" cy="453202"/>
          </a:xfrm>
        </p:spPr>
        <p:txBody>
          <a:bodyPr/>
          <a:lstStyle/>
          <a:p>
            <a:pPr algn="ctr"/>
            <a:r>
              <a:rPr lang="en-SG" sz="2500" dirty="0"/>
              <a:t>Modelling: K Means Clustering (Before Tuning) </a:t>
            </a:r>
          </a:p>
        </p:txBody>
      </p:sp>
      <p:sp>
        <p:nvSpPr>
          <p:cNvPr id="6" name="Slide Number Placeholder 5">
            <a:extLst>
              <a:ext uri="{FF2B5EF4-FFF2-40B4-BE49-F238E27FC236}">
                <a16:creationId xmlns:a16="http://schemas.microsoft.com/office/drawing/2014/main" id="{8C713DA1-83A0-83A3-F14F-EE6CD3D1A033}"/>
              </a:ext>
            </a:extLst>
          </p:cNvPr>
          <p:cNvSpPr>
            <a:spLocks noGrp="1"/>
          </p:cNvSpPr>
          <p:nvPr>
            <p:ph type="sldNum" sz="quarter" idx="4"/>
          </p:nvPr>
        </p:nvSpPr>
        <p:spPr/>
        <p:txBody>
          <a:bodyPr/>
          <a:lstStyle/>
          <a:p>
            <a:fld id="{294A09A9-5501-47C1-A89A-A340965A2BE2}" type="slidenum">
              <a:rPr lang="en-US" smtClean="0"/>
              <a:pPr/>
              <a:t>17</a:t>
            </a:fld>
            <a:endParaRPr lang="en-US" dirty="0"/>
          </a:p>
        </p:txBody>
      </p:sp>
      <p:sp>
        <p:nvSpPr>
          <p:cNvPr id="13" name="TextBox 12">
            <a:extLst>
              <a:ext uri="{FF2B5EF4-FFF2-40B4-BE49-F238E27FC236}">
                <a16:creationId xmlns:a16="http://schemas.microsoft.com/office/drawing/2014/main" id="{89EA8AB9-FE47-94C4-5935-B1383CAF3080}"/>
              </a:ext>
            </a:extLst>
          </p:cNvPr>
          <p:cNvSpPr txBox="1"/>
          <p:nvPr/>
        </p:nvSpPr>
        <p:spPr>
          <a:xfrm>
            <a:off x="215667" y="3720013"/>
            <a:ext cx="3584865" cy="323165"/>
          </a:xfrm>
          <a:prstGeom prst="rect">
            <a:avLst/>
          </a:prstGeom>
          <a:noFill/>
        </p:spPr>
        <p:txBody>
          <a:bodyPr wrap="square" rtlCol="0">
            <a:spAutoFit/>
          </a:bodyPr>
          <a:lstStyle/>
          <a:p>
            <a:r>
              <a:rPr lang="en-SG" sz="1500" u="sng" dirty="0"/>
              <a:t>Customer’s Profile for different clusters</a:t>
            </a:r>
          </a:p>
        </p:txBody>
      </p:sp>
      <p:pic>
        <p:nvPicPr>
          <p:cNvPr id="16" name="Picture 15">
            <a:extLst>
              <a:ext uri="{FF2B5EF4-FFF2-40B4-BE49-F238E27FC236}">
                <a16:creationId xmlns:a16="http://schemas.microsoft.com/office/drawing/2014/main" id="{135EE71B-E215-8DC6-9095-038601A37CEA}"/>
              </a:ext>
            </a:extLst>
          </p:cNvPr>
          <p:cNvPicPr>
            <a:picLocks noChangeAspect="1"/>
          </p:cNvPicPr>
          <p:nvPr/>
        </p:nvPicPr>
        <p:blipFill>
          <a:blip r:embed="rId2"/>
          <a:stretch>
            <a:fillRect/>
          </a:stretch>
        </p:blipFill>
        <p:spPr>
          <a:xfrm>
            <a:off x="4256861" y="3519918"/>
            <a:ext cx="3377280" cy="1268461"/>
          </a:xfrm>
          <a:prstGeom prst="rect">
            <a:avLst/>
          </a:prstGeom>
        </p:spPr>
      </p:pic>
      <p:pic>
        <p:nvPicPr>
          <p:cNvPr id="19" name="Picture 18">
            <a:extLst>
              <a:ext uri="{FF2B5EF4-FFF2-40B4-BE49-F238E27FC236}">
                <a16:creationId xmlns:a16="http://schemas.microsoft.com/office/drawing/2014/main" id="{22619FA0-F88D-2458-6A92-4A4F6A0A3EA2}"/>
              </a:ext>
            </a:extLst>
          </p:cNvPr>
          <p:cNvPicPr>
            <a:picLocks noChangeAspect="1"/>
          </p:cNvPicPr>
          <p:nvPr/>
        </p:nvPicPr>
        <p:blipFill>
          <a:blip r:embed="rId3"/>
          <a:stretch>
            <a:fillRect/>
          </a:stretch>
        </p:blipFill>
        <p:spPr>
          <a:xfrm>
            <a:off x="4211193" y="803868"/>
            <a:ext cx="3226901" cy="2534215"/>
          </a:xfrm>
          <a:prstGeom prst="rect">
            <a:avLst/>
          </a:prstGeom>
        </p:spPr>
      </p:pic>
      <p:sp>
        <p:nvSpPr>
          <p:cNvPr id="22" name="Rectangle: Rounded Corners 21">
            <a:extLst>
              <a:ext uri="{FF2B5EF4-FFF2-40B4-BE49-F238E27FC236}">
                <a16:creationId xmlns:a16="http://schemas.microsoft.com/office/drawing/2014/main" id="{2FD9F613-7FAC-BC45-1A2C-59E8FC90D800}"/>
              </a:ext>
            </a:extLst>
          </p:cNvPr>
          <p:cNvSpPr/>
          <p:nvPr/>
        </p:nvSpPr>
        <p:spPr>
          <a:xfrm>
            <a:off x="7780876" y="722169"/>
            <a:ext cx="4087847" cy="5787736"/>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l"/>
            <a:r>
              <a:rPr lang="en-US" sz="1200" i="0" dirty="0">
                <a:solidFill>
                  <a:srgbClr val="000000"/>
                </a:solidFill>
                <a:effectLst/>
              </a:rPr>
              <a:t>The default parameters for K Means Clustering groups customers into 8 clusters.</a:t>
            </a:r>
            <a:br>
              <a:rPr lang="en-US" sz="1200" i="0" dirty="0">
                <a:solidFill>
                  <a:srgbClr val="000000"/>
                </a:solidFill>
                <a:effectLst/>
              </a:rPr>
            </a:br>
            <a:br>
              <a:rPr lang="en-US" sz="1200" i="0" dirty="0">
                <a:solidFill>
                  <a:srgbClr val="000000"/>
                </a:solidFill>
                <a:effectLst/>
              </a:rPr>
            </a:br>
            <a:r>
              <a:rPr lang="en-US" sz="1200" i="0" dirty="0">
                <a:solidFill>
                  <a:srgbClr val="000000"/>
                </a:solidFill>
                <a:effectLst/>
              </a:rPr>
              <a:t>Cluster 2 and 7 depicts young customers who spends a lot but have low income. Although Cluster 2 has a higher spending ratio than Cluster 7, Cluster 7 has a higher income than Cluster 2</a:t>
            </a:r>
            <a:br>
              <a:rPr lang="en-US" sz="1200" i="0" dirty="0">
                <a:solidFill>
                  <a:srgbClr val="000000"/>
                </a:solidFill>
                <a:effectLst/>
              </a:rPr>
            </a:br>
            <a:br>
              <a:rPr lang="en-US" sz="1200" i="0" dirty="0">
                <a:solidFill>
                  <a:srgbClr val="000000"/>
                </a:solidFill>
                <a:effectLst/>
              </a:rPr>
            </a:br>
            <a:r>
              <a:rPr lang="en-US" sz="1200" i="0" dirty="0">
                <a:solidFill>
                  <a:srgbClr val="000000"/>
                </a:solidFill>
                <a:effectLst/>
              </a:rPr>
              <a:t>Cluster 3 and 6 shows young customers who spends a lot but have a high income. Cluster 3 has a higher income than Cluster 6</a:t>
            </a:r>
            <a:br>
              <a:rPr lang="en-US" sz="1200" i="0" dirty="0">
                <a:solidFill>
                  <a:srgbClr val="000000"/>
                </a:solidFill>
                <a:effectLst/>
              </a:rPr>
            </a:br>
            <a:br>
              <a:rPr lang="en-US" sz="1200" i="0" dirty="0">
                <a:solidFill>
                  <a:srgbClr val="000000"/>
                </a:solidFill>
                <a:effectLst/>
              </a:rPr>
            </a:br>
            <a:r>
              <a:rPr lang="en-US" sz="1200" i="0" dirty="0">
                <a:solidFill>
                  <a:srgbClr val="000000"/>
                </a:solidFill>
                <a:effectLst/>
              </a:rPr>
              <a:t>Cluster 1 and 5 represents older customers with average income and moderate spending. Cluster 5 made up of senior citizens and Cluster 1 is made up of working adults</a:t>
            </a:r>
            <a:br>
              <a:rPr lang="en-US" sz="1200" i="0" dirty="0">
                <a:solidFill>
                  <a:srgbClr val="000000"/>
                </a:solidFill>
                <a:effectLst/>
              </a:rPr>
            </a:br>
            <a:br>
              <a:rPr lang="en-US" sz="1200" i="0" dirty="0">
                <a:solidFill>
                  <a:srgbClr val="000000"/>
                </a:solidFill>
                <a:effectLst/>
              </a:rPr>
            </a:br>
            <a:r>
              <a:rPr lang="en-US" sz="1200" i="0" dirty="0">
                <a:solidFill>
                  <a:srgbClr val="000000"/>
                </a:solidFill>
                <a:effectLst/>
              </a:rPr>
              <a:t>Cluster 4 and 0 are customers with very high income and low spending. Cluster 0 is made up of older individuals compared to Cluster 4</a:t>
            </a:r>
          </a:p>
          <a:p>
            <a:endParaRPr lang="en-US" sz="1200" dirty="0">
              <a:solidFill>
                <a:srgbClr val="000000"/>
              </a:solidFill>
            </a:endParaRPr>
          </a:p>
          <a:p>
            <a:r>
              <a:rPr lang="en-US" sz="1200" i="0" dirty="0">
                <a:solidFill>
                  <a:srgbClr val="000000"/>
                </a:solidFill>
                <a:effectLst/>
              </a:rPr>
              <a:t>We will choose N Cluster = 4 as,</a:t>
            </a:r>
            <a:endParaRPr lang="en-US" sz="1200" dirty="0">
              <a:solidFill>
                <a:srgbClr val="000000"/>
              </a:solidFill>
            </a:endParaRPr>
          </a:p>
          <a:p>
            <a:pPr marL="228600" indent="-228600">
              <a:buAutoNum type="arabicPeriod"/>
            </a:pPr>
            <a:r>
              <a:rPr lang="en-US" sz="1200" dirty="0">
                <a:solidFill>
                  <a:srgbClr val="000000"/>
                </a:solidFill>
              </a:rPr>
              <a:t>It</a:t>
            </a:r>
            <a:r>
              <a:rPr lang="en-US" sz="1200" i="0" dirty="0">
                <a:solidFill>
                  <a:srgbClr val="000000"/>
                </a:solidFill>
                <a:effectLst/>
              </a:rPr>
              <a:t> has the highest silhouette coefficient of 0.505. </a:t>
            </a:r>
          </a:p>
          <a:p>
            <a:pPr marL="228600" indent="-228600">
              <a:buAutoNum type="arabicPeriod"/>
            </a:pPr>
            <a:r>
              <a:rPr lang="en-US" sz="1200" dirty="0">
                <a:solidFill>
                  <a:srgbClr val="000000"/>
                </a:solidFill>
              </a:rPr>
              <a:t>T</a:t>
            </a:r>
            <a:r>
              <a:rPr lang="en-US" sz="1200" i="0" dirty="0">
                <a:solidFill>
                  <a:srgbClr val="000000"/>
                </a:solidFill>
                <a:effectLst/>
              </a:rPr>
              <a:t>he elbow plots show an elbow at 5, which suggests to choose N Cluster = 4</a:t>
            </a:r>
            <a:endParaRPr lang="en-US" sz="1200" dirty="0">
              <a:solidFill>
                <a:srgbClr val="000000"/>
              </a:solidFill>
            </a:endParaRPr>
          </a:p>
          <a:p>
            <a:pPr marL="228600" indent="-228600">
              <a:buAutoNum type="arabicPeriod"/>
            </a:pPr>
            <a:r>
              <a:rPr lang="en-US" sz="1200" i="0" dirty="0">
                <a:solidFill>
                  <a:srgbClr val="000000"/>
                </a:solidFill>
                <a:effectLst/>
              </a:rPr>
              <a:t>Davies Bound-in Score is the lowest at N Cluster = 4</a:t>
            </a:r>
          </a:p>
        </p:txBody>
      </p:sp>
      <p:pic>
        <p:nvPicPr>
          <p:cNvPr id="4" name="Picture 3">
            <a:extLst>
              <a:ext uri="{FF2B5EF4-FFF2-40B4-BE49-F238E27FC236}">
                <a16:creationId xmlns:a16="http://schemas.microsoft.com/office/drawing/2014/main" id="{59FB093D-7A4E-0C57-D870-D5C05BE3BBFE}"/>
              </a:ext>
            </a:extLst>
          </p:cNvPr>
          <p:cNvPicPr>
            <a:picLocks noChangeAspect="1"/>
          </p:cNvPicPr>
          <p:nvPr/>
        </p:nvPicPr>
        <p:blipFill>
          <a:blip r:embed="rId4"/>
          <a:stretch>
            <a:fillRect/>
          </a:stretch>
        </p:blipFill>
        <p:spPr>
          <a:xfrm>
            <a:off x="4268543" y="4997031"/>
            <a:ext cx="3327966" cy="1329555"/>
          </a:xfrm>
          <a:prstGeom prst="rect">
            <a:avLst/>
          </a:prstGeom>
        </p:spPr>
      </p:pic>
      <p:pic>
        <p:nvPicPr>
          <p:cNvPr id="5" name="Picture 4">
            <a:extLst>
              <a:ext uri="{FF2B5EF4-FFF2-40B4-BE49-F238E27FC236}">
                <a16:creationId xmlns:a16="http://schemas.microsoft.com/office/drawing/2014/main" id="{CA24179F-4886-9D33-767B-99FE73736CB2}"/>
              </a:ext>
            </a:extLst>
          </p:cNvPr>
          <p:cNvPicPr>
            <a:picLocks noChangeAspect="1"/>
          </p:cNvPicPr>
          <p:nvPr/>
        </p:nvPicPr>
        <p:blipFill>
          <a:blip r:embed="rId5"/>
          <a:stretch>
            <a:fillRect/>
          </a:stretch>
        </p:blipFill>
        <p:spPr>
          <a:xfrm>
            <a:off x="353666" y="632094"/>
            <a:ext cx="3750926" cy="2887824"/>
          </a:xfrm>
          <a:prstGeom prst="rect">
            <a:avLst/>
          </a:prstGeom>
        </p:spPr>
      </p:pic>
      <p:pic>
        <p:nvPicPr>
          <p:cNvPr id="9" name="Picture 8">
            <a:extLst>
              <a:ext uri="{FF2B5EF4-FFF2-40B4-BE49-F238E27FC236}">
                <a16:creationId xmlns:a16="http://schemas.microsoft.com/office/drawing/2014/main" id="{401B8C20-D95D-AC29-2F77-EA2DC70FD0AC}"/>
              </a:ext>
            </a:extLst>
          </p:cNvPr>
          <p:cNvPicPr>
            <a:picLocks noChangeAspect="1"/>
          </p:cNvPicPr>
          <p:nvPr/>
        </p:nvPicPr>
        <p:blipFill>
          <a:blip r:embed="rId6"/>
          <a:stretch>
            <a:fillRect/>
          </a:stretch>
        </p:blipFill>
        <p:spPr>
          <a:xfrm>
            <a:off x="256916" y="4154148"/>
            <a:ext cx="3938260" cy="1806728"/>
          </a:xfrm>
          <a:prstGeom prst="rect">
            <a:avLst/>
          </a:prstGeom>
        </p:spPr>
      </p:pic>
    </p:spTree>
    <p:extLst>
      <p:ext uri="{BB962C8B-B14F-4D97-AF65-F5344CB8AC3E}">
        <p14:creationId xmlns:p14="http://schemas.microsoft.com/office/powerpoint/2010/main" val="2418709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4491D-70E5-8716-A48C-11979939DDB3}"/>
              </a:ext>
            </a:extLst>
          </p:cNvPr>
          <p:cNvSpPr>
            <a:spLocks noGrp="1"/>
          </p:cNvSpPr>
          <p:nvPr>
            <p:ph type="title"/>
          </p:nvPr>
        </p:nvSpPr>
        <p:spPr>
          <a:xfrm>
            <a:off x="1099950" y="179583"/>
            <a:ext cx="9779183" cy="364768"/>
          </a:xfrm>
        </p:spPr>
        <p:txBody>
          <a:bodyPr/>
          <a:lstStyle/>
          <a:p>
            <a:pPr algn="ctr"/>
            <a:r>
              <a:rPr lang="en-SG" sz="2300" dirty="0"/>
              <a:t>Modelling: DBScan and Hierarchical Clustering (Before Tuning)</a:t>
            </a:r>
          </a:p>
        </p:txBody>
      </p:sp>
      <p:sp>
        <p:nvSpPr>
          <p:cNvPr id="4" name="Date Placeholder 3">
            <a:extLst>
              <a:ext uri="{FF2B5EF4-FFF2-40B4-BE49-F238E27FC236}">
                <a16:creationId xmlns:a16="http://schemas.microsoft.com/office/drawing/2014/main" id="{932AB302-0E3F-4FA1-CE4E-613C660D8098}"/>
              </a:ext>
            </a:extLst>
          </p:cNvPr>
          <p:cNvSpPr>
            <a:spLocks noGrp="1"/>
          </p:cNvSpPr>
          <p:nvPr>
            <p:ph type="dt" sz="half" idx="2"/>
          </p:nvPr>
        </p:nvSpPr>
        <p:spPr/>
        <p:txBody>
          <a:bodyPr/>
          <a:lstStyle/>
          <a:p>
            <a:fld id="{DD9C8446-696E-6942-B6C8-CC9CAD0B34E0}" type="datetime1">
              <a:rPr lang="en-US" smtClean="0"/>
              <a:pPr/>
              <a:t>8/12/2023</a:t>
            </a:fld>
            <a:endParaRPr lang="en-US" dirty="0"/>
          </a:p>
        </p:txBody>
      </p:sp>
      <p:sp>
        <p:nvSpPr>
          <p:cNvPr id="6" name="Slide Number Placeholder 5">
            <a:extLst>
              <a:ext uri="{FF2B5EF4-FFF2-40B4-BE49-F238E27FC236}">
                <a16:creationId xmlns:a16="http://schemas.microsoft.com/office/drawing/2014/main" id="{8C713DA1-83A0-83A3-F14F-EE6CD3D1A033}"/>
              </a:ext>
            </a:extLst>
          </p:cNvPr>
          <p:cNvSpPr>
            <a:spLocks noGrp="1"/>
          </p:cNvSpPr>
          <p:nvPr>
            <p:ph type="sldNum" sz="quarter" idx="4"/>
          </p:nvPr>
        </p:nvSpPr>
        <p:spPr/>
        <p:txBody>
          <a:bodyPr/>
          <a:lstStyle/>
          <a:p>
            <a:fld id="{294A09A9-5501-47C1-A89A-A340965A2BE2}" type="slidenum">
              <a:rPr lang="en-US" smtClean="0"/>
              <a:pPr/>
              <a:t>18</a:t>
            </a:fld>
            <a:endParaRPr lang="en-US" dirty="0"/>
          </a:p>
        </p:txBody>
      </p:sp>
      <p:pic>
        <p:nvPicPr>
          <p:cNvPr id="10" name="Picture 9">
            <a:extLst>
              <a:ext uri="{FF2B5EF4-FFF2-40B4-BE49-F238E27FC236}">
                <a16:creationId xmlns:a16="http://schemas.microsoft.com/office/drawing/2014/main" id="{0E06DA73-AD0A-3754-774A-0723E97FC65D}"/>
              </a:ext>
            </a:extLst>
          </p:cNvPr>
          <p:cNvPicPr>
            <a:picLocks noChangeAspect="1"/>
          </p:cNvPicPr>
          <p:nvPr/>
        </p:nvPicPr>
        <p:blipFill>
          <a:blip r:embed="rId2"/>
          <a:stretch>
            <a:fillRect/>
          </a:stretch>
        </p:blipFill>
        <p:spPr>
          <a:xfrm>
            <a:off x="465406" y="3628737"/>
            <a:ext cx="3573194" cy="1268685"/>
          </a:xfrm>
          <a:prstGeom prst="rect">
            <a:avLst/>
          </a:prstGeom>
        </p:spPr>
      </p:pic>
      <p:pic>
        <p:nvPicPr>
          <p:cNvPr id="14" name="Picture 13">
            <a:extLst>
              <a:ext uri="{FF2B5EF4-FFF2-40B4-BE49-F238E27FC236}">
                <a16:creationId xmlns:a16="http://schemas.microsoft.com/office/drawing/2014/main" id="{A618CD17-E015-D4CE-AB7A-143B6FBB5C89}"/>
              </a:ext>
            </a:extLst>
          </p:cNvPr>
          <p:cNvPicPr>
            <a:picLocks noChangeAspect="1"/>
          </p:cNvPicPr>
          <p:nvPr/>
        </p:nvPicPr>
        <p:blipFill>
          <a:blip r:embed="rId3"/>
          <a:stretch>
            <a:fillRect/>
          </a:stretch>
        </p:blipFill>
        <p:spPr>
          <a:xfrm>
            <a:off x="7814745" y="1906811"/>
            <a:ext cx="3520786" cy="1347155"/>
          </a:xfrm>
          <a:prstGeom prst="rect">
            <a:avLst/>
          </a:prstGeom>
        </p:spPr>
      </p:pic>
      <p:sp>
        <p:nvSpPr>
          <p:cNvPr id="15" name="TextBox 14">
            <a:extLst>
              <a:ext uri="{FF2B5EF4-FFF2-40B4-BE49-F238E27FC236}">
                <a16:creationId xmlns:a16="http://schemas.microsoft.com/office/drawing/2014/main" id="{6DE60CCE-0FEB-D4B4-7837-B57CFF69A8E4}"/>
              </a:ext>
            </a:extLst>
          </p:cNvPr>
          <p:cNvSpPr txBox="1"/>
          <p:nvPr/>
        </p:nvSpPr>
        <p:spPr>
          <a:xfrm>
            <a:off x="1151910" y="359685"/>
            <a:ext cx="1295149" cy="369332"/>
          </a:xfrm>
          <a:prstGeom prst="rect">
            <a:avLst/>
          </a:prstGeom>
          <a:noFill/>
        </p:spPr>
        <p:txBody>
          <a:bodyPr wrap="square" rtlCol="0">
            <a:spAutoFit/>
          </a:bodyPr>
          <a:lstStyle/>
          <a:p>
            <a:r>
              <a:rPr lang="en-SG" u="sng" dirty="0"/>
              <a:t>DBScan</a:t>
            </a:r>
          </a:p>
        </p:txBody>
      </p:sp>
      <p:sp>
        <p:nvSpPr>
          <p:cNvPr id="18" name="TextBox 17">
            <a:extLst>
              <a:ext uri="{FF2B5EF4-FFF2-40B4-BE49-F238E27FC236}">
                <a16:creationId xmlns:a16="http://schemas.microsoft.com/office/drawing/2014/main" id="{20988BA6-AEEF-9F2E-A467-488E36039C1C}"/>
              </a:ext>
            </a:extLst>
          </p:cNvPr>
          <p:cNvSpPr txBox="1"/>
          <p:nvPr/>
        </p:nvSpPr>
        <p:spPr>
          <a:xfrm>
            <a:off x="4259914" y="501650"/>
            <a:ext cx="3631981" cy="276999"/>
          </a:xfrm>
          <a:prstGeom prst="rect">
            <a:avLst/>
          </a:prstGeom>
          <a:noFill/>
        </p:spPr>
        <p:txBody>
          <a:bodyPr wrap="square" rtlCol="0">
            <a:spAutoFit/>
          </a:bodyPr>
          <a:lstStyle/>
          <a:p>
            <a:r>
              <a:rPr lang="en-SG" sz="1200" b="1" u="sng" dirty="0"/>
              <a:t>Hierarchical Clustering (Agglomerative Clustering)</a:t>
            </a:r>
          </a:p>
        </p:txBody>
      </p:sp>
      <p:pic>
        <p:nvPicPr>
          <p:cNvPr id="21" name="Picture 20">
            <a:extLst>
              <a:ext uri="{FF2B5EF4-FFF2-40B4-BE49-F238E27FC236}">
                <a16:creationId xmlns:a16="http://schemas.microsoft.com/office/drawing/2014/main" id="{5D597BA0-FEF0-7EA4-C8C2-B8337D582AF7}"/>
              </a:ext>
            </a:extLst>
          </p:cNvPr>
          <p:cNvPicPr>
            <a:picLocks noChangeAspect="1"/>
          </p:cNvPicPr>
          <p:nvPr/>
        </p:nvPicPr>
        <p:blipFill>
          <a:blip r:embed="rId4"/>
          <a:stretch>
            <a:fillRect/>
          </a:stretch>
        </p:blipFill>
        <p:spPr>
          <a:xfrm>
            <a:off x="7730656" y="963965"/>
            <a:ext cx="4166469" cy="784362"/>
          </a:xfrm>
          <a:prstGeom prst="rect">
            <a:avLst/>
          </a:prstGeom>
        </p:spPr>
      </p:pic>
      <p:sp>
        <p:nvSpPr>
          <p:cNvPr id="22" name="TextBox 21">
            <a:extLst>
              <a:ext uri="{FF2B5EF4-FFF2-40B4-BE49-F238E27FC236}">
                <a16:creationId xmlns:a16="http://schemas.microsoft.com/office/drawing/2014/main" id="{F34ACE63-65F4-75CA-CABF-2C5E595D52B5}"/>
              </a:ext>
            </a:extLst>
          </p:cNvPr>
          <p:cNvSpPr txBox="1"/>
          <p:nvPr/>
        </p:nvSpPr>
        <p:spPr>
          <a:xfrm>
            <a:off x="7717029" y="670014"/>
            <a:ext cx="3162104" cy="276999"/>
          </a:xfrm>
          <a:prstGeom prst="rect">
            <a:avLst/>
          </a:prstGeom>
          <a:noFill/>
        </p:spPr>
        <p:txBody>
          <a:bodyPr wrap="square" rtlCol="0">
            <a:spAutoFit/>
          </a:bodyPr>
          <a:lstStyle/>
          <a:p>
            <a:r>
              <a:rPr lang="en-SG" sz="1200" b="1" u="sng" dirty="0"/>
              <a:t>Agglomerative Clustering’s Customer Profile</a:t>
            </a:r>
          </a:p>
        </p:txBody>
      </p:sp>
      <p:sp>
        <p:nvSpPr>
          <p:cNvPr id="23" name="Rectangle: Rounded Corners 22">
            <a:extLst>
              <a:ext uri="{FF2B5EF4-FFF2-40B4-BE49-F238E27FC236}">
                <a16:creationId xmlns:a16="http://schemas.microsoft.com/office/drawing/2014/main" id="{9BFD4ABE-8351-2518-A9BF-A871977F1BA6}"/>
              </a:ext>
            </a:extLst>
          </p:cNvPr>
          <p:cNvSpPr/>
          <p:nvPr/>
        </p:nvSpPr>
        <p:spPr>
          <a:xfrm>
            <a:off x="7836665" y="3480955"/>
            <a:ext cx="3976113" cy="279520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Tx/>
              <a:buChar char="-"/>
            </a:pPr>
            <a:r>
              <a:rPr lang="en-US" sz="1200" dirty="0">
                <a:solidFill>
                  <a:schemeClr val="tx1"/>
                </a:solidFill>
              </a:rPr>
              <a:t>Customers in Cluster 0 have low income and high spending ratio</a:t>
            </a:r>
          </a:p>
          <a:p>
            <a:pPr marL="171450" indent="-171450">
              <a:buFontTx/>
              <a:buChar char="-"/>
            </a:pPr>
            <a:r>
              <a:rPr lang="en-US" sz="1200" dirty="0">
                <a:solidFill>
                  <a:schemeClr val="tx1"/>
                </a:solidFill>
              </a:rPr>
              <a:t>Customers in Cluster 1 have high income and low spending ratio</a:t>
            </a:r>
          </a:p>
          <a:p>
            <a:pPr marL="171450" indent="-171450">
              <a:buFontTx/>
              <a:buChar char="-"/>
            </a:pPr>
            <a:endParaRPr lang="en-US" sz="1200" dirty="0">
              <a:solidFill>
                <a:schemeClr val="tx1"/>
              </a:solidFill>
            </a:endParaRPr>
          </a:p>
          <a:p>
            <a:r>
              <a:rPr lang="en-US" sz="1200" dirty="0">
                <a:solidFill>
                  <a:schemeClr val="tx1"/>
                </a:solidFill>
              </a:rPr>
              <a:t>4 Clusters are produced, upon cutting a straight line at 10 on the Dendogram.</a:t>
            </a:r>
          </a:p>
          <a:p>
            <a:endParaRPr lang="en-US" sz="1200" dirty="0">
              <a:solidFill>
                <a:schemeClr val="tx1"/>
              </a:solidFill>
            </a:endParaRPr>
          </a:p>
          <a:p>
            <a:r>
              <a:rPr lang="en-US" sz="1200" dirty="0">
                <a:solidFill>
                  <a:schemeClr val="tx1"/>
                </a:solidFill>
              </a:rPr>
              <a:t>We will choose N Cluster = 4 as it has the highest silhouette coefficient of 0.467</a:t>
            </a:r>
            <a:endParaRPr lang="en-SG" sz="1200" dirty="0">
              <a:solidFill>
                <a:schemeClr val="tx1"/>
              </a:solidFill>
            </a:endParaRPr>
          </a:p>
        </p:txBody>
      </p:sp>
      <p:sp>
        <p:nvSpPr>
          <p:cNvPr id="24" name="Rectangle: Rounded Corners 23">
            <a:extLst>
              <a:ext uri="{FF2B5EF4-FFF2-40B4-BE49-F238E27FC236}">
                <a16:creationId xmlns:a16="http://schemas.microsoft.com/office/drawing/2014/main" id="{E6828D82-6278-2F67-E6D2-196025259653}"/>
              </a:ext>
            </a:extLst>
          </p:cNvPr>
          <p:cNvSpPr/>
          <p:nvPr/>
        </p:nvSpPr>
        <p:spPr>
          <a:xfrm>
            <a:off x="465406" y="5005134"/>
            <a:ext cx="3567545" cy="1445062"/>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solidFill>
                  <a:schemeClr val="tx1"/>
                </a:solidFill>
              </a:rPr>
              <a:t>Highest silhouette score is only 0.332 which is not very high.</a:t>
            </a:r>
          </a:p>
          <a:p>
            <a:r>
              <a:rPr lang="en-US" sz="1200" dirty="0">
                <a:solidFill>
                  <a:schemeClr val="tx1"/>
                </a:solidFill>
              </a:rPr>
              <a:t>Hence, DBScan is not effective for customer segmentation due to the dataset having large difference of density</a:t>
            </a:r>
            <a:endParaRPr lang="en-SG" sz="1200" dirty="0">
              <a:solidFill>
                <a:schemeClr val="tx1"/>
              </a:solidFill>
            </a:endParaRPr>
          </a:p>
          <a:p>
            <a:endParaRPr lang="en-SG" sz="1200" dirty="0">
              <a:solidFill>
                <a:schemeClr val="tx1"/>
              </a:solidFill>
            </a:endParaRPr>
          </a:p>
        </p:txBody>
      </p:sp>
      <p:pic>
        <p:nvPicPr>
          <p:cNvPr id="5" name="Picture 4">
            <a:extLst>
              <a:ext uri="{FF2B5EF4-FFF2-40B4-BE49-F238E27FC236}">
                <a16:creationId xmlns:a16="http://schemas.microsoft.com/office/drawing/2014/main" id="{5B54B574-BAAF-2400-E112-C83FE36EF3C5}"/>
              </a:ext>
            </a:extLst>
          </p:cNvPr>
          <p:cNvPicPr>
            <a:picLocks noChangeAspect="1"/>
          </p:cNvPicPr>
          <p:nvPr/>
        </p:nvPicPr>
        <p:blipFill>
          <a:blip r:embed="rId5"/>
          <a:stretch>
            <a:fillRect/>
          </a:stretch>
        </p:blipFill>
        <p:spPr>
          <a:xfrm>
            <a:off x="305139" y="755037"/>
            <a:ext cx="3631981" cy="2846340"/>
          </a:xfrm>
          <a:prstGeom prst="rect">
            <a:avLst/>
          </a:prstGeom>
        </p:spPr>
      </p:pic>
      <p:pic>
        <p:nvPicPr>
          <p:cNvPr id="9" name="Picture 8">
            <a:extLst>
              <a:ext uri="{FF2B5EF4-FFF2-40B4-BE49-F238E27FC236}">
                <a16:creationId xmlns:a16="http://schemas.microsoft.com/office/drawing/2014/main" id="{25BDA534-12F9-96E9-31F3-04F357E0CD23}"/>
              </a:ext>
            </a:extLst>
          </p:cNvPr>
          <p:cNvPicPr>
            <a:picLocks noChangeAspect="1"/>
          </p:cNvPicPr>
          <p:nvPr/>
        </p:nvPicPr>
        <p:blipFill>
          <a:blip r:embed="rId6"/>
          <a:stretch>
            <a:fillRect/>
          </a:stretch>
        </p:blipFill>
        <p:spPr>
          <a:xfrm>
            <a:off x="4288932" y="793758"/>
            <a:ext cx="3297401" cy="2698984"/>
          </a:xfrm>
          <a:prstGeom prst="rect">
            <a:avLst/>
          </a:prstGeom>
        </p:spPr>
      </p:pic>
      <p:pic>
        <p:nvPicPr>
          <p:cNvPr id="13" name="Picture 12">
            <a:extLst>
              <a:ext uri="{FF2B5EF4-FFF2-40B4-BE49-F238E27FC236}">
                <a16:creationId xmlns:a16="http://schemas.microsoft.com/office/drawing/2014/main" id="{F17CE188-88FE-89A4-F463-1D0BEEB3D8FB}"/>
              </a:ext>
            </a:extLst>
          </p:cNvPr>
          <p:cNvPicPr>
            <a:picLocks noChangeAspect="1"/>
          </p:cNvPicPr>
          <p:nvPr/>
        </p:nvPicPr>
        <p:blipFill>
          <a:blip r:embed="rId7"/>
          <a:stretch>
            <a:fillRect/>
          </a:stretch>
        </p:blipFill>
        <p:spPr>
          <a:xfrm>
            <a:off x="4236053" y="3657366"/>
            <a:ext cx="3494603" cy="2698984"/>
          </a:xfrm>
          <a:prstGeom prst="rect">
            <a:avLst/>
          </a:prstGeom>
        </p:spPr>
      </p:pic>
    </p:spTree>
    <p:extLst>
      <p:ext uri="{BB962C8B-B14F-4D97-AF65-F5344CB8AC3E}">
        <p14:creationId xmlns:p14="http://schemas.microsoft.com/office/powerpoint/2010/main" val="3039545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4491D-70E5-8716-A48C-11979939DDB3}"/>
              </a:ext>
            </a:extLst>
          </p:cNvPr>
          <p:cNvSpPr>
            <a:spLocks noGrp="1"/>
          </p:cNvSpPr>
          <p:nvPr>
            <p:ph type="title"/>
          </p:nvPr>
        </p:nvSpPr>
        <p:spPr>
          <a:xfrm>
            <a:off x="1063583" y="275380"/>
            <a:ext cx="9779183" cy="365125"/>
          </a:xfrm>
        </p:spPr>
        <p:txBody>
          <a:bodyPr/>
          <a:lstStyle/>
          <a:p>
            <a:pPr algn="ctr"/>
            <a:r>
              <a:rPr lang="en-SG" sz="2500" dirty="0"/>
              <a:t>Modelling: Gaussian Mixture Model (After Tuned)</a:t>
            </a:r>
          </a:p>
        </p:txBody>
      </p:sp>
      <p:sp>
        <p:nvSpPr>
          <p:cNvPr id="4" name="Date Placeholder 3">
            <a:extLst>
              <a:ext uri="{FF2B5EF4-FFF2-40B4-BE49-F238E27FC236}">
                <a16:creationId xmlns:a16="http://schemas.microsoft.com/office/drawing/2014/main" id="{932AB302-0E3F-4FA1-CE4E-613C660D8098}"/>
              </a:ext>
            </a:extLst>
          </p:cNvPr>
          <p:cNvSpPr>
            <a:spLocks noGrp="1"/>
          </p:cNvSpPr>
          <p:nvPr>
            <p:ph type="dt" sz="half" idx="2"/>
          </p:nvPr>
        </p:nvSpPr>
        <p:spPr/>
        <p:txBody>
          <a:bodyPr/>
          <a:lstStyle/>
          <a:p>
            <a:fld id="{DD9C8446-696E-6942-B6C8-CC9CAD0B34E0}" type="datetime1">
              <a:rPr lang="en-US" smtClean="0"/>
              <a:pPr/>
              <a:t>8/12/2023</a:t>
            </a:fld>
            <a:endParaRPr lang="en-US" dirty="0"/>
          </a:p>
        </p:txBody>
      </p:sp>
      <p:sp>
        <p:nvSpPr>
          <p:cNvPr id="5" name="Footer Placeholder 4">
            <a:extLst>
              <a:ext uri="{FF2B5EF4-FFF2-40B4-BE49-F238E27FC236}">
                <a16:creationId xmlns:a16="http://schemas.microsoft.com/office/drawing/2014/main" id="{C1EFABAD-1446-7607-81CA-AD4C7E1996E4}"/>
              </a:ext>
            </a:extLst>
          </p:cNvPr>
          <p:cNvSpPr>
            <a:spLocks noGrp="1"/>
          </p:cNvSpPr>
          <p:nvPr>
            <p:ph type="ftr" sz="quarter" idx="3"/>
          </p:nvPr>
        </p:nvSpPr>
        <p:spPr/>
        <p:txBody>
          <a:bodyPr/>
          <a:lstStyle/>
          <a:p>
            <a:r>
              <a:rPr lang="en-US" dirty="0"/>
              <a:t>Customer Segmentation</a:t>
            </a:r>
          </a:p>
        </p:txBody>
      </p:sp>
      <p:sp>
        <p:nvSpPr>
          <p:cNvPr id="6" name="Slide Number Placeholder 5">
            <a:extLst>
              <a:ext uri="{FF2B5EF4-FFF2-40B4-BE49-F238E27FC236}">
                <a16:creationId xmlns:a16="http://schemas.microsoft.com/office/drawing/2014/main" id="{8C713DA1-83A0-83A3-F14F-EE6CD3D1A033}"/>
              </a:ext>
            </a:extLst>
          </p:cNvPr>
          <p:cNvSpPr>
            <a:spLocks noGrp="1"/>
          </p:cNvSpPr>
          <p:nvPr>
            <p:ph type="sldNum" sz="quarter" idx="4"/>
          </p:nvPr>
        </p:nvSpPr>
        <p:spPr/>
        <p:txBody>
          <a:bodyPr/>
          <a:lstStyle/>
          <a:p>
            <a:fld id="{294A09A9-5501-47C1-A89A-A340965A2BE2}" type="slidenum">
              <a:rPr lang="en-US" smtClean="0"/>
              <a:pPr/>
              <a:t>19</a:t>
            </a:fld>
            <a:endParaRPr lang="en-US" dirty="0"/>
          </a:p>
        </p:txBody>
      </p:sp>
      <p:sp>
        <p:nvSpPr>
          <p:cNvPr id="10" name="TextBox 9">
            <a:extLst>
              <a:ext uri="{FF2B5EF4-FFF2-40B4-BE49-F238E27FC236}">
                <a16:creationId xmlns:a16="http://schemas.microsoft.com/office/drawing/2014/main" id="{E708762D-D3DF-30C8-0338-EFEC3EAAE293}"/>
              </a:ext>
            </a:extLst>
          </p:cNvPr>
          <p:cNvSpPr txBox="1"/>
          <p:nvPr/>
        </p:nvSpPr>
        <p:spPr>
          <a:xfrm>
            <a:off x="4060674" y="823680"/>
            <a:ext cx="3754582" cy="3970318"/>
          </a:xfrm>
          <a:prstGeom prst="rect">
            <a:avLst/>
          </a:prstGeom>
          <a:noFill/>
        </p:spPr>
        <p:txBody>
          <a:bodyPr wrap="square" rtlCol="0">
            <a:spAutoFit/>
          </a:bodyPr>
          <a:lstStyle/>
          <a:p>
            <a:r>
              <a:rPr lang="en-US" sz="1200" i="0" dirty="0">
                <a:solidFill>
                  <a:srgbClr val="000000"/>
                </a:solidFill>
                <a:effectLst/>
              </a:rPr>
              <a:t>As the default parameter for N Cluster for Gaussian Mixture is 1. There is not much insights for default parameters. We will look at Gaussian </a:t>
            </a:r>
            <a:r>
              <a:rPr lang="en-US" sz="1200" dirty="0">
                <a:solidFill>
                  <a:srgbClr val="000000"/>
                </a:solidFill>
              </a:rPr>
              <a:t>M</a:t>
            </a:r>
            <a:r>
              <a:rPr lang="en-US" sz="1200" i="0" dirty="0">
                <a:solidFill>
                  <a:srgbClr val="000000"/>
                </a:solidFill>
                <a:effectLst/>
              </a:rPr>
              <a:t>ixture with 4 N Clusters since it has the highest silhouette coefficient of 0.501.</a:t>
            </a:r>
          </a:p>
          <a:p>
            <a:endParaRPr lang="en-US" sz="1200" dirty="0">
              <a:solidFill>
                <a:srgbClr val="000000"/>
              </a:solidFill>
            </a:endParaRPr>
          </a:p>
          <a:p>
            <a:r>
              <a:rPr lang="en-US" sz="1200" i="0" dirty="0">
                <a:solidFill>
                  <a:srgbClr val="000000"/>
                </a:solidFill>
                <a:effectLst/>
              </a:rPr>
              <a:t>Cluster 0: Young And Undisciplined Customers. Despite, these customers having a low income, they are big spenders and have the highest spending ratio.</a:t>
            </a:r>
            <a:br>
              <a:rPr lang="en-US" sz="1200" i="0" dirty="0">
                <a:solidFill>
                  <a:srgbClr val="000000"/>
                </a:solidFill>
                <a:effectLst/>
              </a:rPr>
            </a:br>
            <a:br>
              <a:rPr lang="en-US" sz="1200" i="0" dirty="0">
                <a:solidFill>
                  <a:srgbClr val="000000"/>
                </a:solidFill>
                <a:effectLst/>
              </a:rPr>
            </a:br>
            <a:r>
              <a:rPr lang="en-US" sz="1200" i="0" dirty="0">
                <a:solidFill>
                  <a:srgbClr val="000000"/>
                </a:solidFill>
                <a:effectLst/>
              </a:rPr>
              <a:t>Cluster 1: Senior Citizens. These customer have moderate spending and have average income.</a:t>
            </a:r>
            <a:br>
              <a:rPr lang="en-US" sz="1200" i="0" dirty="0">
                <a:solidFill>
                  <a:srgbClr val="000000"/>
                </a:solidFill>
                <a:effectLst/>
              </a:rPr>
            </a:br>
            <a:br>
              <a:rPr lang="en-US" sz="1200" i="0" dirty="0">
                <a:solidFill>
                  <a:srgbClr val="000000"/>
                </a:solidFill>
                <a:effectLst/>
              </a:rPr>
            </a:br>
            <a:r>
              <a:rPr lang="en-US" sz="1200" i="0" dirty="0">
                <a:solidFill>
                  <a:srgbClr val="000000"/>
                </a:solidFill>
                <a:effectLst/>
              </a:rPr>
              <a:t>Cluster 2: Young and High-Income Customers. These customers are from the above average income group and have a high spending.</a:t>
            </a:r>
            <a:br>
              <a:rPr lang="en-US" sz="1200" i="0" dirty="0">
                <a:solidFill>
                  <a:srgbClr val="000000"/>
                </a:solidFill>
                <a:effectLst/>
              </a:rPr>
            </a:br>
            <a:br>
              <a:rPr lang="en-US" sz="1200" i="0" dirty="0">
                <a:solidFill>
                  <a:srgbClr val="000000"/>
                </a:solidFill>
                <a:effectLst/>
              </a:rPr>
            </a:br>
            <a:r>
              <a:rPr lang="en-US" sz="1200" i="0" dirty="0">
                <a:solidFill>
                  <a:srgbClr val="000000"/>
                </a:solidFill>
                <a:effectLst/>
              </a:rPr>
              <a:t>Cluster 3: Middle-Aged Citizens and High Income. These customers have a low spending ratio despite having a high income. They are financially stable and knows how to budget well.</a:t>
            </a:r>
          </a:p>
        </p:txBody>
      </p:sp>
      <p:pic>
        <p:nvPicPr>
          <p:cNvPr id="12" name="Picture 11">
            <a:extLst>
              <a:ext uri="{FF2B5EF4-FFF2-40B4-BE49-F238E27FC236}">
                <a16:creationId xmlns:a16="http://schemas.microsoft.com/office/drawing/2014/main" id="{20F5D5FD-F088-9FA4-CF44-F99B73B75FBA}"/>
              </a:ext>
            </a:extLst>
          </p:cNvPr>
          <p:cNvPicPr>
            <a:picLocks noChangeAspect="1"/>
          </p:cNvPicPr>
          <p:nvPr/>
        </p:nvPicPr>
        <p:blipFill>
          <a:blip r:embed="rId2"/>
          <a:stretch>
            <a:fillRect/>
          </a:stretch>
        </p:blipFill>
        <p:spPr>
          <a:xfrm>
            <a:off x="428023" y="3429000"/>
            <a:ext cx="3445704" cy="1286073"/>
          </a:xfrm>
          <a:prstGeom prst="rect">
            <a:avLst/>
          </a:prstGeom>
        </p:spPr>
      </p:pic>
      <p:pic>
        <p:nvPicPr>
          <p:cNvPr id="14" name="Picture 13">
            <a:extLst>
              <a:ext uri="{FF2B5EF4-FFF2-40B4-BE49-F238E27FC236}">
                <a16:creationId xmlns:a16="http://schemas.microsoft.com/office/drawing/2014/main" id="{610C8076-6841-4CBA-487B-EC70E64FC65E}"/>
              </a:ext>
            </a:extLst>
          </p:cNvPr>
          <p:cNvPicPr>
            <a:picLocks noChangeAspect="1"/>
          </p:cNvPicPr>
          <p:nvPr/>
        </p:nvPicPr>
        <p:blipFill>
          <a:blip r:embed="rId3"/>
          <a:stretch>
            <a:fillRect/>
          </a:stretch>
        </p:blipFill>
        <p:spPr>
          <a:xfrm>
            <a:off x="428023" y="591981"/>
            <a:ext cx="3351658" cy="2688560"/>
          </a:xfrm>
          <a:prstGeom prst="rect">
            <a:avLst/>
          </a:prstGeom>
        </p:spPr>
      </p:pic>
      <p:pic>
        <p:nvPicPr>
          <p:cNvPr id="16" name="Picture 15">
            <a:extLst>
              <a:ext uri="{FF2B5EF4-FFF2-40B4-BE49-F238E27FC236}">
                <a16:creationId xmlns:a16="http://schemas.microsoft.com/office/drawing/2014/main" id="{F425C8D6-F9AE-15AE-9573-46D853E25359}"/>
              </a:ext>
            </a:extLst>
          </p:cNvPr>
          <p:cNvPicPr>
            <a:picLocks noChangeAspect="1"/>
          </p:cNvPicPr>
          <p:nvPr/>
        </p:nvPicPr>
        <p:blipFill>
          <a:blip r:embed="rId4"/>
          <a:stretch>
            <a:fillRect/>
          </a:stretch>
        </p:blipFill>
        <p:spPr>
          <a:xfrm>
            <a:off x="311137" y="4872922"/>
            <a:ext cx="4510542" cy="1216761"/>
          </a:xfrm>
          <a:prstGeom prst="rect">
            <a:avLst/>
          </a:prstGeom>
        </p:spPr>
      </p:pic>
      <p:pic>
        <p:nvPicPr>
          <p:cNvPr id="26" name="Picture 25">
            <a:extLst>
              <a:ext uri="{FF2B5EF4-FFF2-40B4-BE49-F238E27FC236}">
                <a16:creationId xmlns:a16="http://schemas.microsoft.com/office/drawing/2014/main" id="{556F3639-5379-27AF-490C-03E84582D33A}"/>
              </a:ext>
            </a:extLst>
          </p:cNvPr>
          <p:cNvPicPr>
            <a:picLocks noChangeAspect="1"/>
          </p:cNvPicPr>
          <p:nvPr/>
        </p:nvPicPr>
        <p:blipFill>
          <a:blip r:embed="rId5"/>
          <a:stretch>
            <a:fillRect/>
          </a:stretch>
        </p:blipFill>
        <p:spPr>
          <a:xfrm>
            <a:off x="8194816" y="2159517"/>
            <a:ext cx="3163768" cy="2538966"/>
          </a:xfrm>
          <a:prstGeom prst="rect">
            <a:avLst/>
          </a:prstGeom>
        </p:spPr>
      </p:pic>
      <p:sp>
        <p:nvSpPr>
          <p:cNvPr id="27" name="TextBox 26">
            <a:extLst>
              <a:ext uri="{FF2B5EF4-FFF2-40B4-BE49-F238E27FC236}">
                <a16:creationId xmlns:a16="http://schemas.microsoft.com/office/drawing/2014/main" id="{FF0AE3E9-2640-231A-8673-1D6777907A2F}"/>
              </a:ext>
            </a:extLst>
          </p:cNvPr>
          <p:cNvSpPr txBox="1"/>
          <p:nvPr/>
        </p:nvSpPr>
        <p:spPr>
          <a:xfrm>
            <a:off x="8272895" y="4715073"/>
            <a:ext cx="3163768" cy="646331"/>
          </a:xfrm>
          <a:prstGeom prst="rect">
            <a:avLst/>
          </a:prstGeom>
          <a:noFill/>
        </p:spPr>
        <p:txBody>
          <a:bodyPr wrap="square" rtlCol="0">
            <a:spAutoFit/>
          </a:bodyPr>
          <a:lstStyle/>
          <a:p>
            <a:r>
              <a:rPr lang="en-SG" sz="1200" dirty="0"/>
              <a:t>I have also looked at Spectral Clustering but decided not to use it as it is quite sensitive to noise and outliers.</a:t>
            </a:r>
          </a:p>
        </p:txBody>
      </p:sp>
    </p:spTree>
    <p:extLst>
      <p:ext uri="{BB962C8B-B14F-4D97-AF65-F5344CB8AC3E}">
        <p14:creationId xmlns:p14="http://schemas.microsoft.com/office/powerpoint/2010/main" val="1546684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6ED4-375E-CA92-9A76-4F805D7D889C}"/>
              </a:ext>
            </a:extLst>
          </p:cNvPr>
          <p:cNvSpPr>
            <a:spLocks noGrp="1"/>
          </p:cNvSpPr>
          <p:nvPr>
            <p:ph type="title"/>
          </p:nvPr>
        </p:nvSpPr>
        <p:spPr>
          <a:xfrm>
            <a:off x="862979" y="241214"/>
            <a:ext cx="2958605" cy="425812"/>
          </a:xfrm>
        </p:spPr>
        <p:txBody>
          <a:bodyPr/>
          <a:lstStyle/>
          <a:p>
            <a:pPr algn="ctr"/>
            <a:r>
              <a:rPr lang="en-SG" sz="2500" dirty="0"/>
              <a:t>Nature of Dataset</a:t>
            </a:r>
          </a:p>
        </p:txBody>
      </p:sp>
      <p:sp>
        <p:nvSpPr>
          <p:cNvPr id="4" name="Date Placeholder 3">
            <a:extLst>
              <a:ext uri="{FF2B5EF4-FFF2-40B4-BE49-F238E27FC236}">
                <a16:creationId xmlns:a16="http://schemas.microsoft.com/office/drawing/2014/main" id="{E1EC5AE9-5C7E-5868-9F82-5A8FF048642F}"/>
              </a:ext>
            </a:extLst>
          </p:cNvPr>
          <p:cNvSpPr>
            <a:spLocks noGrp="1"/>
          </p:cNvSpPr>
          <p:nvPr>
            <p:ph type="dt" sz="half" idx="2"/>
          </p:nvPr>
        </p:nvSpPr>
        <p:spPr/>
        <p:txBody>
          <a:bodyPr/>
          <a:lstStyle/>
          <a:p>
            <a:fld id="{DD9C8446-696E-6942-B6C8-CC9CAD0B34E0}" type="datetime1">
              <a:rPr lang="en-US" smtClean="0"/>
              <a:pPr/>
              <a:t>8/12/2023</a:t>
            </a:fld>
            <a:endParaRPr lang="en-US" dirty="0"/>
          </a:p>
        </p:txBody>
      </p:sp>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2</a:t>
            </a:fld>
            <a:endParaRPr lang="en-US" dirty="0"/>
          </a:p>
        </p:txBody>
      </p:sp>
      <p:sp>
        <p:nvSpPr>
          <p:cNvPr id="8" name="TextBox 7">
            <a:extLst>
              <a:ext uri="{FF2B5EF4-FFF2-40B4-BE49-F238E27FC236}">
                <a16:creationId xmlns:a16="http://schemas.microsoft.com/office/drawing/2014/main" id="{66DA8409-5019-41A6-0E56-6A1C66625DAF}"/>
              </a:ext>
            </a:extLst>
          </p:cNvPr>
          <p:cNvSpPr txBox="1"/>
          <p:nvPr/>
        </p:nvSpPr>
        <p:spPr>
          <a:xfrm>
            <a:off x="374069" y="798131"/>
            <a:ext cx="3236772" cy="1708160"/>
          </a:xfrm>
          <a:prstGeom prst="rect">
            <a:avLst/>
          </a:prstGeom>
          <a:noFill/>
        </p:spPr>
        <p:txBody>
          <a:bodyPr wrap="square" rtlCol="0">
            <a:spAutoFit/>
          </a:bodyPr>
          <a:lstStyle/>
          <a:p>
            <a:r>
              <a:rPr lang="en-SG" sz="1500" u="sng" dirty="0"/>
              <a:t>Numeric Data</a:t>
            </a:r>
          </a:p>
          <a:p>
            <a:pPr marL="457200" indent="-457200">
              <a:buAutoNum type="arabicPeriod"/>
            </a:pPr>
            <a:r>
              <a:rPr lang="en-SG" sz="1500" dirty="0"/>
              <a:t>Gas Consumption (tons)</a:t>
            </a:r>
          </a:p>
          <a:p>
            <a:pPr marL="457200" indent="-457200">
              <a:buAutoNum type="arabicPeriod"/>
            </a:pPr>
            <a:r>
              <a:rPr lang="en-SG" sz="1500" dirty="0"/>
              <a:t>Electricity Consumption (MWh)</a:t>
            </a:r>
          </a:p>
          <a:p>
            <a:pPr marL="457200" indent="-457200">
              <a:buAutoNum type="arabicPeriod"/>
            </a:pPr>
            <a:r>
              <a:rPr lang="en-SG" sz="1500" dirty="0"/>
              <a:t>Water Consumption (tons)</a:t>
            </a:r>
          </a:p>
          <a:p>
            <a:r>
              <a:rPr lang="en-SG" sz="1500" u="sng" dirty="0"/>
              <a:t>Categorical Data</a:t>
            </a:r>
          </a:p>
          <a:p>
            <a:r>
              <a:rPr lang="en-SG" sz="1500" dirty="0"/>
              <a:t>1. DATE</a:t>
            </a:r>
          </a:p>
          <a:p>
            <a:endParaRPr lang="en-SG" sz="1500" dirty="0"/>
          </a:p>
        </p:txBody>
      </p:sp>
      <p:pic>
        <p:nvPicPr>
          <p:cNvPr id="10" name="Picture 9">
            <a:extLst>
              <a:ext uri="{FF2B5EF4-FFF2-40B4-BE49-F238E27FC236}">
                <a16:creationId xmlns:a16="http://schemas.microsoft.com/office/drawing/2014/main" id="{467F527F-E271-8285-DDE3-ACE15924B018}"/>
              </a:ext>
            </a:extLst>
          </p:cNvPr>
          <p:cNvPicPr>
            <a:picLocks noChangeAspect="1"/>
          </p:cNvPicPr>
          <p:nvPr/>
        </p:nvPicPr>
        <p:blipFill>
          <a:blip r:embed="rId2"/>
          <a:stretch>
            <a:fillRect/>
          </a:stretch>
        </p:blipFill>
        <p:spPr>
          <a:xfrm>
            <a:off x="339106" y="4965174"/>
            <a:ext cx="1318784" cy="497655"/>
          </a:xfrm>
          <a:prstGeom prst="rect">
            <a:avLst/>
          </a:prstGeom>
        </p:spPr>
      </p:pic>
      <p:pic>
        <p:nvPicPr>
          <p:cNvPr id="12" name="Picture 11">
            <a:extLst>
              <a:ext uri="{FF2B5EF4-FFF2-40B4-BE49-F238E27FC236}">
                <a16:creationId xmlns:a16="http://schemas.microsoft.com/office/drawing/2014/main" id="{F4BFB4EE-4B3F-9C3C-866D-35BAE3FB72F2}"/>
              </a:ext>
            </a:extLst>
          </p:cNvPr>
          <p:cNvPicPr>
            <a:picLocks noChangeAspect="1"/>
          </p:cNvPicPr>
          <p:nvPr/>
        </p:nvPicPr>
        <p:blipFill>
          <a:blip r:embed="rId3"/>
          <a:stretch>
            <a:fillRect/>
          </a:stretch>
        </p:blipFill>
        <p:spPr>
          <a:xfrm>
            <a:off x="339106" y="3843143"/>
            <a:ext cx="2236411" cy="1039807"/>
          </a:xfrm>
          <a:prstGeom prst="rect">
            <a:avLst/>
          </a:prstGeom>
        </p:spPr>
      </p:pic>
      <p:pic>
        <p:nvPicPr>
          <p:cNvPr id="14" name="Picture 13">
            <a:extLst>
              <a:ext uri="{FF2B5EF4-FFF2-40B4-BE49-F238E27FC236}">
                <a16:creationId xmlns:a16="http://schemas.microsoft.com/office/drawing/2014/main" id="{9960CE70-986C-2B9A-417D-D95D8BB225CD}"/>
              </a:ext>
            </a:extLst>
          </p:cNvPr>
          <p:cNvPicPr>
            <a:picLocks noChangeAspect="1"/>
          </p:cNvPicPr>
          <p:nvPr/>
        </p:nvPicPr>
        <p:blipFill>
          <a:blip r:embed="rId4"/>
          <a:stretch>
            <a:fillRect/>
          </a:stretch>
        </p:blipFill>
        <p:spPr>
          <a:xfrm>
            <a:off x="339106" y="2446069"/>
            <a:ext cx="3402661" cy="1270521"/>
          </a:xfrm>
          <a:prstGeom prst="rect">
            <a:avLst/>
          </a:prstGeom>
        </p:spPr>
      </p:pic>
      <p:sp>
        <p:nvSpPr>
          <p:cNvPr id="3" name="Title 1">
            <a:extLst>
              <a:ext uri="{FF2B5EF4-FFF2-40B4-BE49-F238E27FC236}">
                <a16:creationId xmlns:a16="http://schemas.microsoft.com/office/drawing/2014/main" id="{B864C09C-0D82-59F4-6426-DCC53C9CDDE0}"/>
              </a:ext>
            </a:extLst>
          </p:cNvPr>
          <p:cNvSpPr txBox="1">
            <a:spLocks/>
          </p:cNvSpPr>
          <p:nvPr/>
        </p:nvSpPr>
        <p:spPr>
          <a:xfrm>
            <a:off x="5132056" y="284877"/>
            <a:ext cx="3013363" cy="33848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SG" sz="2500" dirty="0"/>
              <a:t>Data Exploration</a:t>
            </a:r>
          </a:p>
        </p:txBody>
      </p:sp>
      <p:pic>
        <p:nvPicPr>
          <p:cNvPr id="7" name="Picture 6">
            <a:extLst>
              <a:ext uri="{FF2B5EF4-FFF2-40B4-BE49-F238E27FC236}">
                <a16:creationId xmlns:a16="http://schemas.microsoft.com/office/drawing/2014/main" id="{777420FC-3A85-83B9-C4EC-640AD6CC4690}"/>
              </a:ext>
            </a:extLst>
          </p:cNvPr>
          <p:cNvPicPr>
            <a:picLocks noChangeAspect="1"/>
          </p:cNvPicPr>
          <p:nvPr/>
        </p:nvPicPr>
        <p:blipFill>
          <a:blip r:embed="rId5"/>
          <a:stretch>
            <a:fillRect/>
          </a:stretch>
        </p:blipFill>
        <p:spPr>
          <a:xfrm>
            <a:off x="4432021" y="579699"/>
            <a:ext cx="4459784" cy="2050773"/>
          </a:xfrm>
          <a:prstGeom prst="rect">
            <a:avLst/>
          </a:prstGeom>
        </p:spPr>
      </p:pic>
      <p:pic>
        <p:nvPicPr>
          <p:cNvPr id="9" name="Picture 8">
            <a:extLst>
              <a:ext uri="{FF2B5EF4-FFF2-40B4-BE49-F238E27FC236}">
                <a16:creationId xmlns:a16="http://schemas.microsoft.com/office/drawing/2014/main" id="{BB54D6C0-2E88-2326-C65A-B12D9351B995}"/>
              </a:ext>
            </a:extLst>
          </p:cNvPr>
          <p:cNvPicPr>
            <a:picLocks noChangeAspect="1"/>
          </p:cNvPicPr>
          <p:nvPr/>
        </p:nvPicPr>
        <p:blipFill>
          <a:blip r:embed="rId6"/>
          <a:stretch>
            <a:fillRect/>
          </a:stretch>
        </p:blipFill>
        <p:spPr>
          <a:xfrm>
            <a:off x="4454317" y="2582744"/>
            <a:ext cx="4437488" cy="1983996"/>
          </a:xfrm>
          <a:prstGeom prst="rect">
            <a:avLst/>
          </a:prstGeom>
        </p:spPr>
      </p:pic>
      <p:pic>
        <p:nvPicPr>
          <p:cNvPr id="11" name="Picture 10">
            <a:extLst>
              <a:ext uri="{FF2B5EF4-FFF2-40B4-BE49-F238E27FC236}">
                <a16:creationId xmlns:a16="http://schemas.microsoft.com/office/drawing/2014/main" id="{73126364-66B5-71DA-3ADC-B38516822063}"/>
              </a:ext>
            </a:extLst>
          </p:cNvPr>
          <p:cNvPicPr>
            <a:picLocks noChangeAspect="1"/>
          </p:cNvPicPr>
          <p:nvPr/>
        </p:nvPicPr>
        <p:blipFill>
          <a:blip r:embed="rId7"/>
          <a:stretch>
            <a:fillRect/>
          </a:stretch>
        </p:blipFill>
        <p:spPr>
          <a:xfrm>
            <a:off x="2880095" y="4654852"/>
            <a:ext cx="4368842" cy="1961934"/>
          </a:xfrm>
          <a:prstGeom prst="rect">
            <a:avLst/>
          </a:prstGeom>
        </p:spPr>
      </p:pic>
      <p:sp>
        <p:nvSpPr>
          <p:cNvPr id="13" name="TextBox 12">
            <a:extLst>
              <a:ext uri="{FF2B5EF4-FFF2-40B4-BE49-F238E27FC236}">
                <a16:creationId xmlns:a16="http://schemas.microsoft.com/office/drawing/2014/main" id="{AC80299D-C5DD-6940-6DCA-50CD65A204DA}"/>
              </a:ext>
            </a:extLst>
          </p:cNvPr>
          <p:cNvSpPr txBox="1"/>
          <p:nvPr/>
        </p:nvSpPr>
        <p:spPr>
          <a:xfrm>
            <a:off x="3610841" y="883227"/>
            <a:ext cx="45719" cy="369332"/>
          </a:xfrm>
          <a:prstGeom prst="rect">
            <a:avLst/>
          </a:prstGeom>
          <a:noFill/>
        </p:spPr>
        <p:txBody>
          <a:bodyPr wrap="square" rtlCol="0">
            <a:spAutoFit/>
          </a:bodyPr>
          <a:lstStyle/>
          <a:p>
            <a:endParaRPr lang="en-SG" dirty="0"/>
          </a:p>
        </p:txBody>
      </p:sp>
      <p:sp>
        <p:nvSpPr>
          <p:cNvPr id="5" name="TextBox 4">
            <a:extLst>
              <a:ext uri="{FF2B5EF4-FFF2-40B4-BE49-F238E27FC236}">
                <a16:creationId xmlns:a16="http://schemas.microsoft.com/office/drawing/2014/main" id="{A82C43AB-7BDF-384D-F773-8FCDE4141589}"/>
              </a:ext>
            </a:extLst>
          </p:cNvPr>
          <p:cNvSpPr txBox="1"/>
          <p:nvPr/>
        </p:nvSpPr>
        <p:spPr>
          <a:xfrm>
            <a:off x="8958322" y="2995936"/>
            <a:ext cx="3013363" cy="1015663"/>
          </a:xfrm>
          <a:prstGeom prst="rect">
            <a:avLst/>
          </a:prstGeom>
          <a:noFill/>
        </p:spPr>
        <p:txBody>
          <a:bodyPr wrap="square" rtlCol="0">
            <a:spAutoFit/>
          </a:bodyPr>
          <a:lstStyle/>
          <a:p>
            <a:r>
              <a:rPr lang="en-US" sz="1500" dirty="0"/>
              <a:t>Electricity Consumption has been increasing over the years which can be possibly attributed to the global population increase.</a:t>
            </a:r>
            <a:endParaRPr lang="en-SG" sz="1500" dirty="0"/>
          </a:p>
        </p:txBody>
      </p:sp>
      <p:sp>
        <p:nvSpPr>
          <p:cNvPr id="17" name="TextBox 16">
            <a:extLst>
              <a:ext uri="{FF2B5EF4-FFF2-40B4-BE49-F238E27FC236}">
                <a16:creationId xmlns:a16="http://schemas.microsoft.com/office/drawing/2014/main" id="{73033EEF-271A-0821-A8F1-828DC1D19E0C}"/>
              </a:ext>
            </a:extLst>
          </p:cNvPr>
          <p:cNvSpPr txBox="1"/>
          <p:nvPr/>
        </p:nvSpPr>
        <p:spPr>
          <a:xfrm>
            <a:off x="8958322" y="1031680"/>
            <a:ext cx="2262836" cy="1477328"/>
          </a:xfrm>
          <a:prstGeom prst="rect">
            <a:avLst/>
          </a:prstGeom>
          <a:noFill/>
        </p:spPr>
        <p:txBody>
          <a:bodyPr wrap="square" rtlCol="0">
            <a:spAutoFit/>
          </a:bodyPr>
          <a:lstStyle/>
          <a:p>
            <a:r>
              <a:rPr lang="en-SG" sz="1500" dirty="0"/>
              <a:t>There is an increase of about 7 tons of gas consumption over the years with fluctuations occurring during this period. </a:t>
            </a:r>
          </a:p>
        </p:txBody>
      </p:sp>
      <p:sp>
        <p:nvSpPr>
          <p:cNvPr id="18" name="TextBox 17">
            <a:extLst>
              <a:ext uri="{FF2B5EF4-FFF2-40B4-BE49-F238E27FC236}">
                <a16:creationId xmlns:a16="http://schemas.microsoft.com/office/drawing/2014/main" id="{C9C6D68A-7171-C9E4-49B0-D50A2D522FB3}"/>
              </a:ext>
            </a:extLst>
          </p:cNvPr>
          <p:cNvSpPr txBox="1"/>
          <p:nvPr/>
        </p:nvSpPr>
        <p:spPr>
          <a:xfrm>
            <a:off x="7334682" y="4755768"/>
            <a:ext cx="4245985" cy="784830"/>
          </a:xfrm>
          <a:prstGeom prst="rect">
            <a:avLst/>
          </a:prstGeom>
          <a:noFill/>
        </p:spPr>
        <p:txBody>
          <a:bodyPr wrap="square" rtlCol="0">
            <a:spAutoFit/>
          </a:bodyPr>
          <a:lstStyle/>
          <a:p>
            <a:r>
              <a:rPr lang="en-SG" sz="1500" dirty="0"/>
              <a:t>While there is a general fall in water consumption, fluctuations occurred greatly where water consumption peaked at 675 tons in 2010.</a:t>
            </a:r>
          </a:p>
        </p:txBody>
      </p:sp>
    </p:spTree>
    <p:extLst>
      <p:ext uri="{BB962C8B-B14F-4D97-AF65-F5344CB8AC3E}">
        <p14:creationId xmlns:p14="http://schemas.microsoft.com/office/powerpoint/2010/main" val="1941235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4491D-70E5-8716-A48C-11979939DDB3}"/>
              </a:ext>
            </a:extLst>
          </p:cNvPr>
          <p:cNvSpPr>
            <a:spLocks noGrp="1"/>
          </p:cNvSpPr>
          <p:nvPr>
            <p:ph type="title"/>
          </p:nvPr>
        </p:nvSpPr>
        <p:spPr>
          <a:xfrm>
            <a:off x="1042801" y="238993"/>
            <a:ext cx="9779183" cy="477981"/>
          </a:xfrm>
        </p:spPr>
        <p:txBody>
          <a:bodyPr/>
          <a:lstStyle/>
          <a:p>
            <a:pPr algn="ctr"/>
            <a:r>
              <a:rPr lang="en-SG" sz="2500" dirty="0"/>
              <a:t>Final Model: K Means Clustering (After Hyperparameter Tuning) </a:t>
            </a:r>
          </a:p>
        </p:txBody>
      </p:sp>
      <p:sp>
        <p:nvSpPr>
          <p:cNvPr id="4" name="Date Placeholder 3">
            <a:extLst>
              <a:ext uri="{FF2B5EF4-FFF2-40B4-BE49-F238E27FC236}">
                <a16:creationId xmlns:a16="http://schemas.microsoft.com/office/drawing/2014/main" id="{932AB302-0E3F-4FA1-CE4E-613C660D8098}"/>
              </a:ext>
            </a:extLst>
          </p:cNvPr>
          <p:cNvSpPr>
            <a:spLocks noGrp="1"/>
          </p:cNvSpPr>
          <p:nvPr>
            <p:ph type="dt" sz="half" idx="2"/>
          </p:nvPr>
        </p:nvSpPr>
        <p:spPr/>
        <p:txBody>
          <a:bodyPr/>
          <a:lstStyle/>
          <a:p>
            <a:fld id="{DD9C8446-696E-6942-B6C8-CC9CAD0B34E0}" type="datetime1">
              <a:rPr lang="en-US" smtClean="0"/>
              <a:pPr/>
              <a:t>8/12/2023</a:t>
            </a:fld>
            <a:endParaRPr lang="en-US" dirty="0"/>
          </a:p>
        </p:txBody>
      </p:sp>
      <p:sp>
        <p:nvSpPr>
          <p:cNvPr id="5" name="Footer Placeholder 4">
            <a:extLst>
              <a:ext uri="{FF2B5EF4-FFF2-40B4-BE49-F238E27FC236}">
                <a16:creationId xmlns:a16="http://schemas.microsoft.com/office/drawing/2014/main" id="{C1EFABAD-1446-7607-81CA-AD4C7E1996E4}"/>
              </a:ext>
            </a:extLst>
          </p:cNvPr>
          <p:cNvSpPr>
            <a:spLocks noGrp="1"/>
          </p:cNvSpPr>
          <p:nvPr>
            <p:ph type="ftr" sz="quarter" idx="3"/>
          </p:nvPr>
        </p:nvSpPr>
        <p:spPr/>
        <p:txBody>
          <a:bodyPr/>
          <a:lstStyle/>
          <a:p>
            <a:r>
              <a:rPr lang="en-US" dirty="0"/>
              <a:t>Customer Segmentation</a:t>
            </a:r>
          </a:p>
        </p:txBody>
      </p:sp>
      <p:sp>
        <p:nvSpPr>
          <p:cNvPr id="6" name="Slide Number Placeholder 5">
            <a:extLst>
              <a:ext uri="{FF2B5EF4-FFF2-40B4-BE49-F238E27FC236}">
                <a16:creationId xmlns:a16="http://schemas.microsoft.com/office/drawing/2014/main" id="{8C713DA1-83A0-83A3-F14F-EE6CD3D1A033}"/>
              </a:ext>
            </a:extLst>
          </p:cNvPr>
          <p:cNvSpPr>
            <a:spLocks noGrp="1"/>
          </p:cNvSpPr>
          <p:nvPr>
            <p:ph type="sldNum" sz="quarter" idx="4"/>
          </p:nvPr>
        </p:nvSpPr>
        <p:spPr/>
        <p:txBody>
          <a:bodyPr/>
          <a:lstStyle/>
          <a:p>
            <a:fld id="{294A09A9-5501-47C1-A89A-A340965A2BE2}" type="slidenum">
              <a:rPr lang="en-US" smtClean="0"/>
              <a:pPr/>
              <a:t>20</a:t>
            </a:fld>
            <a:endParaRPr lang="en-US" dirty="0"/>
          </a:p>
        </p:txBody>
      </p:sp>
      <p:pic>
        <p:nvPicPr>
          <p:cNvPr id="8" name="Picture 7">
            <a:extLst>
              <a:ext uri="{FF2B5EF4-FFF2-40B4-BE49-F238E27FC236}">
                <a16:creationId xmlns:a16="http://schemas.microsoft.com/office/drawing/2014/main" id="{95DB6323-E304-5BFB-299D-78BEA5C9B224}"/>
              </a:ext>
            </a:extLst>
          </p:cNvPr>
          <p:cNvPicPr>
            <a:picLocks noChangeAspect="1"/>
          </p:cNvPicPr>
          <p:nvPr/>
        </p:nvPicPr>
        <p:blipFill>
          <a:blip r:embed="rId2"/>
          <a:stretch>
            <a:fillRect/>
          </a:stretch>
        </p:blipFill>
        <p:spPr>
          <a:xfrm>
            <a:off x="504373" y="965040"/>
            <a:ext cx="3393950" cy="2687131"/>
          </a:xfrm>
          <a:prstGeom prst="rect">
            <a:avLst/>
          </a:prstGeom>
        </p:spPr>
      </p:pic>
      <p:sp>
        <p:nvSpPr>
          <p:cNvPr id="10" name="TextBox 9">
            <a:extLst>
              <a:ext uri="{FF2B5EF4-FFF2-40B4-BE49-F238E27FC236}">
                <a16:creationId xmlns:a16="http://schemas.microsoft.com/office/drawing/2014/main" id="{9B87520F-DEE7-8B6A-3052-D4D2F5458BE3}"/>
              </a:ext>
            </a:extLst>
          </p:cNvPr>
          <p:cNvSpPr txBox="1"/>
          <p:nvPr/>
        </p:nvSpPr>
        <p:spPr>
          <a:xfrm>
            <a:off x="6025667" y="1120676"/>
            <a:ext cx="5596417" cy="4616648"/>
          </a:xfrm>
          <a:prstGeom prst="rect">
            <a:avLst/>
          </a:prstGeom>
          <a:noFill/>
        </p:spPr>
        <p:txBody>
          <a:bodyPr wrap="square" rtlCol="0">
            <a:spAutoFit/>
          </a:bodyPr>
          <a:lstStyle/>
          <a:p>
            <a:r>
              <a:rPr lang="en-US" sz="1400" i="0" dirty="0">
                <a:solidFill>
                  <a:srgbClr val="000000"/>
                </a:solidFill>
                <a:effectLst/>
                <a:latin typeface="Helvetica Neue"/>
              </a:rPr>
              <a:t>For my final model, I decided to choose K-Means Clustering as </a:t>
            </a:r>
          </a:p>
          <a:p>
            <a:pPr marL="228600" indent="-228600">
              <a:buAutoNum type="arabicPeriod"/>
            </a:pPr>
            <a:r>
              <a:rPr lang="en-US" sz="1400" dirty="0">
                <a:solidFill>
                  <a:srgbClr val="000000"/>
                </a:solidFill>
                <a:latin typeface="Helvetica Neue"/>
              </a:rPr>
              <a:t>It</a:t>
            </a:r>
            <a:r>
              <a:rPr lang="en-US" sz="1400" i="0" dirty="0">
                <a:solidFill>
                  <a:srgbClr val="000000"/>
                </a:solidFill>
                <a:effectLst/>
                <a:latin typeface="Helvetica Neue"/>
              </a:rPr>
              <a:t> has the highest silhouette coefficient of 0.505</a:t>
            </a:r>
          </a:p>
          <a:p>
            <a:pPr marL="228600" indent="-228600">
              <a:buAutoNum type="arabicPeriod"/>
            </a:pPr>
            <a:r>
              <a:rPr lang="en-US" sz="1400" i="0" dirty="0">
                <a:solidFill>
                  <a:srgbClr val="000000"/>
                </a:solidFill>
                <a:effectLst/>
                <a:latin typeface="Helvetica Neue"/>
              </a:rPr>
              <a:t>It has the lowest Davies Bouldin Score of 0.701</a:t>
            </a:r>
          </a:p>
          <a:p>
            <a:pPr marL="228600" indent="-228600">
              <a:buAutoNum type="arabicPeriod"/>
            </a:pPr>
            <a:r>
              <a:rPr lang="en-US" sz="1400" dirty="0">
                <a:solidFill>
                  <a:srgbClr val="000000"/>
                </a:solidFill>
                <a:latin typeface="Helvetica Neue"/>
              </a:rPr>
              <a:t>K-Means is easy to implement and interpret.</a:t>
            </a:r>
          </a:p>
          <a:p>
            <a:endParaRPr lang="en-US" sz="1400" i="0" dirty="0">
              <a:solidFill>
                <a:srgbClr val="000000"/>
              </a:solidFill>
              <a:effectLst/>
              <a:latin typeface="Helvetica Neue"/>
            </a:endParaRPr>
          </a:p>
          <a:p>
            <a:r>
              <a:rPr lang="en-US" sz="1400" dirty="0">
                <a:solidFill>
                  <a:srgbClr val="000000"/>
                </a:solidFill>
                <a:latin typeface="Helvetica Neue"/>
              </a:rPr>
              <a:t>Interpretation of Clusters:</a:t>
            </a:r>
            <a:endParaRPr lang="en-US" sz="1400" i="0" dirty="0">
              <a:solidFill>
                <a:srgbClr val="000000"/>
              </a:solidFill>
              <a:effectLst/>
              <a:latin typeface="Helvetica Neue"/>
            </a:endParaRPr>
          </a:p>
          <a:p>
            <a:endParaRPr lang="en-US" sz="1400" dirty="0">
              <a:solidFill>
                <a:srgbClr val="000000"/>
              </a:solidFill>
              <a:latin typeface="Helvetica Neue"/>
            </a:endParaRPr>
          </a:p>
          <a:p>
            <a:r>
              <a:rPr lang="en-US" sz="1400" i="0" dirty="0">
                <a:solidFill>
                  <a:srgbClr val="000000"/>
                </a:solidFill>
                <a:effectLst/>
                <a:latin typeface="Helvetica Neue"/>
              </a:rPr>
              <a:t>Cluster 0: Middle-Aged Citizens and High Income. These customers have a low spending ratio despite having a high income. They are financially stable and knows how to budget well.</a:t>
            </a:r>
            <a:br>
              <a:rPr lang="en-US" sz="1400" i="0" dirty="0">
                <a:solidFill>
                  <a:srgbClr val="000000"/>
                </a:solidFill>
                <a:effectLst/>
                <a:latin typeface="Helvetica Neue"/>
              </a:rPr>
            </a:br>
            <a:br>
              <a:rPr lang="en-US" sz="1400" i="0" dirty="0">
                <a:solidFill>
                  <a:srgbClr val="000000"/>
                </a:solidFill>
                <a:effectLst/>
                <a:latin typeface="Helvetica Neue"/>
              </a:rPr>
            </a:br>
            <a:r>
              <a:rPr lang="en-US" sz="1400" i="0" dirty="0">
                <a:solidFill>
                  <a:srgbClr val="000000"/>
                </a:solidFill>
                <a:effectLst/>
                <a:latin typeface="Helvetica Neue"/>
              </a:rPr>
              <a:t>Cluster 1: Young And Undisciplined Customers. Despite, these customers having a low income, they are big spenders and have the highest spending ratio.</a:t>
            </a:r>
            <a:br>
              <a:rPr lang="en-US" sz="1400" i="0" dirty="0">
                <a:solidFill>
                  <a:srgbClr val="000000"/>
                </a:solidFill>
                <a:effectLst/>
                <a:latin typeface="Helvetica Neue"/>
              </a:rPr>
            </a:br>
            <a:br>
              <a:rPr lang="en-US" sz="1400" i="0" dirty="0">
                <a:solidFill>
                  <a:srgbClr val="000000"/>
                </a:solidFill>
                <a:effectLst/>
                <a:latin typeface="Helvetica Neue"/>
              </a:rPr>
            </a:br>
            <a:r>
              <a:rPr lang="en-US" sz="1400" i="0" dirty="0">
                <a:solidFill>
                  <a:srgbClr val="000000"/>
                </a:solidFill>
                <a:effectLst/>
                <a:latin typeface="Helvetica Neue"/>
              </a:rPr>
              <a:t>Cluster 2: Senior Citizens. These customer have moderate spending and have average income.</a:t>
            </a:r>
            <a:br>
              <a:rPr lang="en-US" sz="1400" i="0" dirty="0">
                <a:solidFill>
                  <a:srgbClr val="000000"/>
                </a:solidFill>
                <a:effectLst/>
                <a:latin typeface="Helvetica Neue"/>
              </a:rPr>
            </a:br>
            <a:br>
              <a:rPr lang="en-US" sz="1400" i="0" dirty="0">
                <a:solidFill>
                  <a:srgbClr val="000000"/>
                </a:solidFill>
                <a:effectLst/>
                <a:latin typeface="Helvetica Neue"/>
              </a:rPr>
            </a:br>
            <a:r>
              <a:rPr lang="en-US" sz="1400" i="0" dirty="0">
                <a:solidFill>
                  <a:srgbClr val="000000"/>
                </a:solidFill>
                <a:effectLst/>
                <a:latin typeface="Helvetica Neue"/>
              </a:rPr>
              <a:t>Cluster 3: Young and High-Income Customers. These customers are from the above average income group and have a high spending</a:t>
            </a:r>
          </a:p>
          <a:p>
            <a:endParaRPr lang="en-SG" sz="1400" dirty="0"/>
          </a:p>
        </p:txBody>
      </p:sp>
      <p:pic>
        <p:nvPicPr>
          <p:cNvPr id="14" name="Picture 13">
            <a:extLst>
              <a:ext uri="{FF2B5EF4-FFF2-40B4-BE49-F238E27FC236}">
                <a16:creationId xmlns:a16="http://schemas.microsoft.com/office/drawing/2014/main" id="{99D40829-D040-7C5F-87F5-2A1AFEC913A9}"/>
              </a:ext>
            </a:extLst>
          </p:cNvPr>
          <p:cNvPicPr>
            <a:picLocks noChangeAspect="1"/>
          </p:cNvPicPr>
          <p:nvPr/>
        </p:nvPicPr>
        <p:blipFill>
          <a:blip r:embed="rId3"/>
          <a:stretch>
            <a:fillRect/>
          </a:stretch>
        </p:blipFill>
        <p:spPr>
          <a:xfrm>
            <a:off x="455025" y="3900237"/>
            <a:ext cx="5338350" cy="1459272"/>
          </a:xfrm>
          <a:prstGeom prst="rect">
            <a:avLst/>
          </a:prstGeom>
        </p:spPr>
      </p:pic>
    </p:spTree>
    <p:extLst>
      <p:ext uri="{BB962C8B-B14F-4D97-AF65-F5344CB8AC3E}">
        <p14:creationId xmlns:p14="http://schemas.microsoft.com/office/powerpoint/2010/main" val="835992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4491D-70E5-8716-A48C-11979939DDB3}"/>
              </a:ext>
            </a:extLst>
          </p:cNvPr>
          <p:cNvSpPr>
            <a:spLocks noGrp="1"/>
          </p:cNvSpPr>
          <p:nvPr>
            <p:ph type="title"/>
          </p:nvPr>
        </p:nvSpPr>
        <p:spPr>
          <a:xfrm>
            <a:off x="1002487" y="457202"/>
            <a:ext cx="9779183" cy="477981"/>
          </a:xfrm>
        </p:spPr>
        <p:txBody>
          <a:bodyPr/>
          <a:lstStyle/>
          <a:p>
            <a:pPr algn="ctr"/>
            <a:r>
              <a:rPr lang="en-SG" sz="2800" dirty="0"/>
              <a:t>Conclusion</a:t>
            </a:r>
          </a:p>
        </p:txBody>
      </p:sp>
      <p:sp>
        <p:nvSpPr>
          <p:cNvPr id="4" name="Date Placeholder 3">
            <a:extLst>
              <a:ext uri="{FF2B5EF4-FFF2-40B4-BE49-F238E27FC236}">
                <a16:creationId xmlns:a16="http://schemas.microsoft.com/office/drawing/2014/main" id="{932AB302-0E3F-4FA1-CE4E-613C660D8098}"/>
              </a:ext>
            </a:extLst>
          </p:cNvPr>
          <p:cNvSpPr>
            <a:spLocks noGrp="1"/>
          </p:cNvSpPr>
          <p:nvPr>
            <p:ph type="dt" sz="half" idx="2"/>
          </p:nvPr>
        </p:nvSpPr>
        <p:spPr/>
        <p:txBody>
          <a:bodyPr/>
          <a:lstStyle/>
          <a:p>
            <a:fld id="{DD9C8446-696E-6942-B6C8-CC9CAD0B34E0}" type="datetime1">
              <a:rPr lang="en-US" smtClean="0"/>
              <a:pPr/>
              <a:t>8/12/2023</a:t>
            </a:fld>
            <a:endParaRPr lang="en-US" dirty="0"/>
          </a:p>
        </p:txBody>
      </p:sp>
      <p:sp>
        <p:nvSpPr>
          <p:cNvPr id="5" name="Footer Placeholder 4">
            <a:extLst>
              <a:ext uri="{FF2B5EF4-FFF2-40B4-BE49-F238E27FC236}">
                <a16:creationId xmlns:a16="http://schemas.microsoft.com/office/drawing/2014/main" id="{C1EFABAD-1446-7607-81CA-AD4C7E1996E4}"/>
              </a:ext>
            </a:extLst>
          </p:cNvPr>
          <p:cNvSpPr>
            <a:spLocks noGrp="1"/>
          </p:cNvSpPr>
          <p:nvPr>
            <p:ph type="ftr" sz="quarter" idx="3"/>
          </p:nvPr>
        </p:nvSpPr>
        <p:spPr/>
        <p:txBody>
          <a:bodyPr/>
          <a:lstStyle/>
          <a:p>
            <a:r>
              <a:rPr lang="en-US" dirty="0"/>
              <a:t>Customer Segmentation</a:t>
            </a:r>
          </a:p>
        </p:txBody>
      </p:sp>
      <p:sp>
        <p:nvSpPr>
          <p:cNvPr id="6" name="Slide Number Placeholder 5">
            <a:extLst>
              <a:ext uri="{FF2B5EF4-FFF2-40B4-BE49-F238E27FC236}">
                <a16:creationId xmlns:a16="http://schemas.microsoft.com/office/drawing/2014/main" id="{8C713DA1-83A0-83A3-F14F-EE6CD3D1A033}"/>
              </a:ext>
            </a:extLst>
          </p:cNvPr>
          <p:cNvSpPr>
            <a:spLocks noGrp="1"/>
          </p:cNvSpPr>
          <p:nvPr>
            <p:ph type="sldNum" sz="quarter" idx="4"/>
          </p:nvPr>
        </p:nvSpPr>
        <p:spPr/>
        <p:txBody>
          <a:bodyPr/>
          <a:lstStyle/>
          <a:p>
            <a:fld id="{294A09A9-5501-47C1-A89A-A340965A2BE2}" type="slidenum">
              <a:rPr lang="en-US" smtClean="0"/>
              <a:pPr/>
              <a:t>21</a:t>
            </a:fld>
            <a:endParaRPr lang="en-US" dirty="0"/>
          </a:p>
        </p:txBody>
      </p:sp>
      <p:sp>
        <p:nvSpPr>
          <p:cNvPr id="9" name="TextBox 8">
            <a:extLst>
              <a:ext uri="{FF2B5EF4-FFF2-40B4-BE49-F238E27FC236}">
                <a16:creationId xmlns:a16="http://schemas.microsoft.com/office/drawing/2014/main" id="{2A72CDE9-0D3A-F249-B295-7AA455614274}"/>
              </a:ext>
            </a:extLst>
          </p:cNvPr>
          <p:cNvSpPr txBox="1"/>
          <p:nvPr/>
        </p:nvSpPr>
        <p:spPr>
          <a:xfrm>
            <a:off x="833004" y="1215737"/>
            <a:ext cx="10415155" cy="4524315"/>
          </a:xfrm>
          <a:prstGeom prst="rect">
            <a:avLst/>
          </a:prstGeom>
          <a:noFill/>
        </p:spPr>
        <p:txBody>
          <a:bodyPr wrap="square">
            <a:spAutoFit/>
          </a:bodyPr>
          <a:lstStyle/>
          <a:p>
            <a:pPr algn="l"/>
            <a:r>
              <a:rPr lang="en-US" i="0" dirty="0">
                <a:solidFill>
                  <a:srgbClr val="000000"/>
                </a:solidFill>
                <a:effectLst/>
              </a:rPr>
              <a:t>Cluster 0 and 3 from the K-Means Algorithm are the most valuable segment to the shopping mall.</a:t>
            </a:r>
            <a:br>
              <a:rPr lang="en-US" i="0" dirty="0">
                <a:solidFill>
                  <a:srgbClr val="000000"/>
                </a:solidFill>
                <a:effectLst/>
              </a:rPr>
            </a:br>
            <a:r>
              <a:rPr lang="en-US" i="0" dirty="0">
                <a:solidFill>
                  <a:srgbClr val="000000"/>
                </a:solidFill>
                <a:effectLst/>
              </a:rPr>
              <a:t>Cluster 0 holds a group of middle-aged customers with high income but not spending much.</a:t>
            </a:r>
            <a:br>
              <a:rPr lang="en-US" i="0" dirty="0">
                <a:solidFill>
                  <a:srgbClr val="000000"/>
                </a:solidFill>
                <a:effectLst/>
              </a:rPr>
            </a:br>
            <a:r>
              <a:rPr lang="en-US" i="0" dirty="0">
                <a:solidFill>
                  <a:srgbClr val="000000"/>
                </a:solidFill>
                <a:effectLst/>
              </a:rPr>
              <a:t>Cluster 3 holds customers with high income and have high spending.</a:t>
            </a:r>
            <a:br>
              <a:rPr lang="en-US" i="0" dirty="0">
                <a:solidFill>
                  <a:srgbClr val="000000"/>
                </a:solidFill>
                <a:effectLst/>
              </a:rPr>
            </a:br>
            <a:br>
              <a:rPr lang="en-US" i="0" dirty="0">
                <a:solidFill>
                  <a:srgbClr val="000000"/>
                </a:solidFill>
                <a:effectLst/>
              </a:rPr>
            </a:br>
            <a:r>
              <a:rPr lang="en-US" i="0" dirty="0">
                <a:solidFill>
                  <a:srgbClr val="000000"/>
                </a:solidFill>
                <a:effectLst/>
              </a:rPr>
              <a:t>Recommendations:</a:t>
            </a:r>
            <a:br>
              <a:rPr lang="en-US" i="0" dirty="0">
                <a:solidFill>
                  <a:srgbClr val="000000"/>
                </a:solidFill>
                <a:effectLst/>
              </a:rPr>
            </a:br>
            <a:br>
              <a:rPr lang="en-US" i="0" dirty="0">
                <a:solidFill>
                  <a:srgbClr val="000000"/>
                </a:solidFill>
                <a:effectLst/>
              </a:rPr>
            </a:br>
            <a:r>
              <a:rPr lang="en-US" i="0" dirty="0">
                <a:solidFill>
                  <a:srgbClr val="000000"/>
                </a:solidFill>
                <a:effectLst/>
              </a:rPr>
              <a:t>1. The shopping mall can induce Cluster 0 to spend more by targeting advertisements and loyalty programs that offer discounts to attract them to frequently shop in the mall.</a:t>
            </a:r>
            <a:br>
              <a:rPr lang="en-US" i="0" dirty="0">
                <a:solidFill>
                  <a:srgbClr val="000000"/>
                </a:solidFill>
                <a:effectLst/>
              </a:rPr>
            </a:br>
            <a:br>
              <a:rPr lang="en-US" i="0" dirty="0">
                <a:solidFill>
                  <a:srgbClr val="000000"/>
                </a:solidFill>
                <a:effectLst/>
              </a:rPr>
            </a:br>
            <a:r>
              <a:rPr lang="en-US" i="0" dirty="0">
                <a:solidFill>
                  <a:srgbClr val="000000"/>
                </a:solidFill>
                <a:effectLst/>
              </a:rPr>
              <a:t>2. As for Cluster 3, these customers have high spending habits. The mall can gather customer feedbacks to enhance the shopping experience and create a special Membership for these customers in Cluster 3 for benefits such as discounts</a:t>
            </a:r>
          </a:p>
          <a:p>
            <a:pPr algn="l"/>
            <a:endParaRPr lang="en-US" dirty="0">
              <a:solidFill>
                <a:srgbClr val="000000"/>
              </a:solidFill>
            </a:endParaRPr>
          </a:p>
          <a:p>
            <a:r>
              <a:rPr lang="en-US" i="0" dirty="0">
                <a:solidFill>
                  <a:srgbClr val="000000"/>
                </a:solidFill>
                <a:effectLst/>
              </a:rPr>
              <a:t>This customer segmentation journey has been very fruitful, I have learned more in depth about how I can apply unsupervised learning to real world applications.</a:t>
            </a:r>
          </a:p>
          <a:p>
            <a:pPr algn="l"/>
            <a:endParaRPr lang="en-US" i="0" dirty="0">
              <a:solidFill>
                <a:srgbClr val="000000"/>
              </a:solidFill>
              <a:effectLst/>
            </a:endParaRPr>
          </a:p>
        </p:txBody>
      </p:sp>
    </p:spTree>
    <p:extLst>
      <p:ext uri="{BB962C8B-B14F-4D97-AF65-F5344CB8AC3E}">
        <p14:creationId xmlns:p14="http://schemas.microsoft.com/office/powerpoint/2010/main" val="2579473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6ED4-375E-CA92-9A76-4F805D7D889C}"/>
              </a:ext>
            </a:extLst>
          </p:cNvPr>
          <p:cNvSpPr>
            <a:spLocks noGrp="1"/>
          </p:cNvSpPr>
          <p:nvPr>
            <p:ph type="title"/>
          </p:nvPr>
        </p:nvSpPr>
        <p:spPr>
          <a:xfrm>
            <a:off x="1206408" y="237273"/>
            <a:ext cx="9779183" cy="453447"/>
          </a:xfrm>
        </p:spPr>
        <p:txBody>
          <a:bodyPr/>
          <a:lstStyle/>
          <a:p>
            <a:pPr algn="ctr"/>
            <a:r>
              <a:rPr lang="en-SG" sz="2500" dirty="0"/>
              <a:t>Data Exploration</a:t>
            </a:r>
          </a:p>
        </p:txBody>
      </p:sp>
      <p:sp>
        <p:nvSpPr>
          <p:cNvPr id="4" name="Date Placeholder 3">
            <a:extLst>
              <a:ext uri="{FF2B5EF4-FFF2-40B4-BE49-F238E27FC236}">
                <a16:creationId xmlns:a16="http://schemas.microsoft.com/office/drawing/2014/main" id="{E1EC5AE9-5C7E-5868-9F82-5A8FF048642F}"/>
              </a:ext>
            </a:extLst>
          </p:cNvPr>
          <p:cNvSpPr>
            <a:spLocks noGrp="1"/>
          </p:cNvSpPr>
          <p:nvPr>
            <p:ph type="dt" sz="half" idx="2"/>
          </p:nvPr>
        </p:nvSpPr>
        <p:spPr/>
        <p:txBody>
          <a:bodyPr/>
          <a:lstStyle/>
          <a:p>
            <a:fld id="{DD9C8446-696E-6942-B6C8-CC9CAD0B34E0}" type="datetime1">
              <a:rPr lang="en-US" smtClean="0"/>
              <a:pPr/>
              <a:t>8/12/2023</a:t>
            </a:fld>
            <a:endParaRPr lang="en-US" dirty="0"/>
          </a:p>
        </p:txBody>
      </p:sp>
      <p:sp>
        <p:nvSpPr>
          <p:cNvPr id="5" name="Footer Placeholder 4">
            <a:extLst>
              <a:ext uri="{FF2B5EF4-FFF2-40B4-BE49-F238E27FC236}">
                <a16:creationId xmlns:a16="http://schemas.microsoft.com/office/drawing/2014/main" id="{E23F9A37-D821-A3B7-CDFF-028929A0BE99}"/>
              </a:ext>
            </a:extLst>
          </p:cNvPr>
          <p:cNvSpPr>
            <a:spLocks noGrp="1"/>
          </p:cNvSpPr>
          <p:nvPr>
            <p:ph type="ftr" sz="quarter" idx="3"/>
          </p:nvPr>
        </p:nvSpPr>
        <p:spPr/>
        <p:txBody>
          <a:bodyPr/>
          <a:lstStyle/>
          <a:p>
            <a:r>
              <a:rPr lang="en-US" dirty="0"/>
              <a:t>Time Series Forecasting</a:t>
            </a:r>
          </a:p>
        </p:txBody>
      </p:sp>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3</a:t>
            </a:fld>
            <a:endParaRPr lang="en-US" dirty="0"/>
          </a:p>
        </p:txBody>
      </p:sp>
      <p:pic>
        <p:nvPicPr>
          <p:cNvPr id="7" name="Picture 6">
            <a:extLst>
              <a:ext uri="{FF2B5EF4-FFF2-40B4-BE49-F238E27FC236}">
                <a16:creationId xmlns:a16="http://schemas.microsoft.com/office/drawing/2014/main" id="{F620983A-E38F-0510-E191-1C2D456B9F87}"/>
              </a:ext>
            </a:extLst>
          </p:cNvPr>
          <p:cNvPicPr>
            <a:picLocks noChangeAspect="1"/>
          </p:cNvPicPr>
          <p:nvPr/>
        </p:nvPicPr>
        <p:blipFill>
          <a:blip r:embed="rId2"/>
          <a:stretch>
            <a:fillRect/>
          </a:stretch>
        </p:blipFill>
        <p:spPr>
          <a:xfrm>
            <a:off x="294820" y="743219"/>
            <a:ext cx="5134429" cy="4127988"/>
          </a:xfrm>
          <a:prstGeom prst="rect">
            <a:avLst/>
          </a:prstGeom>
        </p:spPr>
      </p:pic>
      <p:pic>
        <p:nvPicPr>
          <p:cNvPr id="9" name="Picture 8">
            <a:extLst>
              <a:ext uri="{FF2B5EF4-FFF2-40B4-BE49-F238E27FC236}">
                <a16:creationId xmlns:a16="http://schemas.microsoft.com/office/drawing/2014/main" id="{40BD9401-6135-99C4-0729-EB1841C91479}"/>
              </a:ext>
            </a:extLst>
          </p:cNvPr>
          <p:cNvPicPr>
            <a:picLocks noChangeAspect="1"/>
          </p:cNvPicPr>
          <p:nvPr/>
        </p:nvPicPr>
        <p:blipFill>
          <a:blip r:embed="rId3"/>
          <a:stretch>
            <a:fillRect/>
          </a:stretch>
        </p:blipFill>
        <p:spPr>
          <a:xfrm>
            <a:off x="6250392" y="665286"/>
            <a:ext cx="4731745" cy="4283854"/>
          </a:xfrm>
          <a:prstGeom prst="rect">
            <a:avLst/>
          </a:prstGeom>
        </p:spPr>
      </p:pic>
      <p:sp>
        <p:nvSpPr>
          <p:cNvPr id="3" name="TextBox 2">
            <a:extLst>
              <a:ext uri="{FF2B5EF4-FFF2-40B4-BE49-F238E27FC236}">
                <a16:creationId xmlns:a16="http://schemas.microsoft.com/office/drawing/2014/main" id="{FD7901B5-FE4D-FF6C-9E3B-BD0FCDD869E4}"/>
              </a:ext>
            </a:extLst>
          </p:cNvPr>
          <p:cNvSpPr txBox="1"/>
          <p:nvPr/>
        </p:nvSpPr>
        <p:spPr>
          <a:xfrm>
            <a:off x="426894" y="5013614"/>
            <a:ext cx="5533159" cy="1200329"/>
          </a:xfrm>
          <a:prstGeom prst="rect">
            <a:avLst/>
          </a:prstGeom>
          <a:noFill/>
        </p:spPr>
        <p:txBody>
          <a:bodyPr wrap="square" rtlCol="0">
            <a:spAutoFit/>
          </a:bodyPr>
          <a:lstStyle/>
          <a:p>
            <a:r>
              <a:rPr lang="en-SG" dirty="0"/>
              <a:t>From the graph above,</a:t>
            </a:r>
            <a:r>
              <a:rPr lang="en-US" dirty="0"/>
              <a:t> </a:t>
            </a:r>
          </a:p>
          <a:p>
            <a:pPr marL="342900" indent="-342900">
              <a:buAutoNum type="arabicPeriod"/>
            </a:pPr>
            <a:r>
              <a:rPr lang="en-US" dirty="0"/>
              <a:t>Gas Consumption and Electricity Consumption tend to peak in January</a:t>
            </a:r>
          </a:p>
          <a:p>
            <a:pPr marL="342900" indent="-342900">
              <a:buAutoNum type="arabicPeriod"/>
            </a:pPr>
            <a:r>
              <a:rPr lang="en-US" dirty="0"/>
              <a:t>Water Consumption is highest in June.</a:t>
            </a:r>
            <a:endParaRPr lang="en-SG" dirty="0"/>
          </a:p>
        </p:txBody>
      </p:sp>
      <p:sp>
        <p:nvSpPr>
          <p:cNvPr id="8" name="TextBox 7">
            <a:extLst>
              <a:ext uri="{FF2B5EF4-FFF2-40B4-BE49-F238E27FC236}">
                <a16:creationId xmlns:a16="http://schemas.microsoft.com/office/drawing/2014/main" id="{96A81A1A-291B-CE29-8924-B37F50CD0D40}"/>
              </a:ext>
            </a:extLst>
          </p:cNvPr>
          <p:cNvSpPr txBox="1"/>
          <p:nvPr/>
        </p:nvSpPr>
        <p:spPr>
          <a:xfrm>
            <a:off x="5876058" y="5013614"/>
            <a:ext cx="5278581" cy="784830"/>
          </a:xfrm>
          <a:prstGeom prst="rect">
            <a:avLst/>
          </a:prstGeom>
          <a:noFill/>
        </p:spPr>
        <p:txBody>
          <a:bodyPr wrap="square" rtlCol="0">
            <a:spAutoFit/>
          </a:bodyPr>
          <a:lstStyle/>
          <a:p>
            <a:r>
              <a:rPr lang="en-SG" sz="1500" dirty="0"/>
              <a:t>From the graph above, it provides data in recent years 2021 and 2022. Electricity and Water Consumption usually peaks in August</a:t>
            </a:r>
          </a:p>
        </p:txBody>
      </p:sp>
    </p:spTree>
    <p:extLst>
      <p:ext uri="{BB962C8B-B14F-4D97-AF65-F5344CB8AC3E}">
        <p14:creationId xmlns:p14="http://schemas.microsoft.com/office/powerpoint/2010/main" val="3002001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6ED4-375E-CA92-9A76-4F805D7D889C}"/>
              </a:ext>
            </a:extLst>
          </p:cNvPr>
          <p:cNvSpPr>
            <a:spLocks noGrp="1"/>
          </p:cNvSpPr>
          <p:nvPr>
            <p:ph type="title"/>
          </p:nvPr>
        </p:nvSpPr>
        <p:spPr>
          <a:xfrm>
            <a:off x="1066131" y="446809"/>
            <a:ext cx="2264156" cy="422274"/>
          </a:xfrm>
        </p:spPr>
        <p:txBody>
          <a:bodyPr/>
          <a:lstStyle/>
          <a:p>
            <a:pPr algn="ctr"/>
            <a:r>
              <a:rPr lang="en-SG" sz="2500" dirty="0"/>
              <a:t>Stationarity</a:t>
            </a:r>
          </a:p>
        </p:txBody>
      </p:sp>
      <p:sp>
        <p:nvSpPr>
          <p:cNvPr id="5" name="Footer Placeholder 4">
            <a:extLst>
              <a:ext uri="{FF2B5EF4-FFF2-40B4-BE49-F238E27FC236}">
                <a16:creationId xmlns:a16="http://schemas.microsoft.com/office/drawing/2014/main" id="{E23F9A37-D821-A3B7-CDFF-028929A0BE99}"/>
              </a:ext>
            </a:extLst>
          </p:cNvPr>
          <p:cNvSpPr>
            <a:spLocks noGrp="1"/>
          </p:cNvSpPr>
          <p:nvPr>
            <p:ph type="ftr" sz="quarter" idx="3"/>
          </p:nvPr>
        </p:nvSpPr>
        <p:spPr/>
        <p:txBody>
          <a:bodyPr/>
          <a:lstStyle/>
          <a:p>
            <a:r>
              <a:rPr lang="en-US" dirty="0"/>
              <a:t>Time Series Forecasting</a:t>
            </a:r>
          </a:p>
        </p:txBody>
      </p:sp>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4</a:t>
            </a:fld>
            <a:endParaRPr lang="en-US" dirty="0"/>
          </a:p>
        </p:txBody>
      </p:sp>
      <p:pic>
        <p:nvPicPr>
          <p:cNvPr id="15" name="Picture 14">
            <a:extLst>
              <a:ext uri="{FF2B5EF4-FFF2-40B4-BE49-F238E27FC236}">
                <a16:creationId xmlns:a16="http://schemas.microsoft.com/office/drawing/2014/main" id="{1D481416-C0B1-6C81-8713-3119887C0EB9}"/>
              </a:ext>
            </a:extLst>
          </p:cNvPr>
          <p:cNvPicPr>
            <a:picLocks noChangeAspect="1"/>
          </p:cNvPicPr>
          <p:nvPr/>
        </p:nvPicPr>
        <p:blipFill>
          <a:blip r:embed="rId2"/>
          <a:stretch>
            <a:fillRect/>
          </a:stretch>
        </p:blipFill>
        <p:spPr>
          <a:xfrm>
            <a:off x="486640" y="1641855"/>
            <a:ext cx="3962399" cy="1689023"/>
          </a:xfrm>
          <a:prstGeom prst="rect">
            <a:avLst/>
          </a:prstGeom>
        </p:spPr>
      </p:pic>
      <p:sp>
        <p:nvSpPr>
          <p:cNvPr id="17" name="TextBox 16">
            <a:extLst>
              <a:ext uri="{FF2B5EF4-FFF2-40B4-BE49-F238E27FC236}">
                <a16:creationId xmlns:a16="http://schemas.microsoft.com/office/drawing/2014/main" id="{674E8BE0-4677-3797-3A00-99FB3C57B7D3}"/>
              </a:ext>
            </a:extLst>
          </p:cNvPr>
          <p:cNvSpPr txBox="1"/>
          <p:nvPr/>
        </p:nvSpPr>
        <p:spPr>
          <a:xfrm>
            <a:off x="464772" y="910596"/>
            <a:ext cx="4118264" cy="646331"/>
          </a:xfrm>
          <a:prstGeom prst="rect">
            <a:avLst/>
          </a:prstGeom>
          <a:noFill/>
        </p:spPr>
        <p:txBody>
          <a:bodyPr wrap="square" rtlCol="0">
            <a:spAutoFit/>
          </a:bodyPr>
          <a:lstStyle/>
          <a:p>
            <a:r>
              <a:rPr lang="en-US" sz="1200" dirty="0"/>
              <a:t>H0: The time series can be represented by a unit root, that is not stationary.</a:t>
            </a:r>
          </a:p>
          <a:p>
            <a:r>
              <a:rPr lang="en-US" sz="1200" dirty="0"/>
              <a:t>H1:The time series is stationary</a:t>
            </a:r>
            <a:endParaRPr lang="en-SG" sz="1200" dirty="0"/>
          </a:p>
        </p:txBody>
      </p:sp>
      <p:sp>
        <p:nvSpPr>
          <p:cNvPr id="21" name="Title 1">
            <a:extLst>
              <a:ext uri="{FF2B5EF4-FFF2-40B4-BE49-F238E27FC236}">
                <a16:creationId xmlns:a16="http://schemas.microsoft.com/office/drawing/2014/main" id="{789E9BAC-C05C-9BC3-CCD8-B99E1BED39C0}"/>
              </a:ext>
            </a:extLst>
          </p:cNvPr>
          <p:cNvSpPr txBox="1">
            <a:spLocks/>
          </p:cNvSpPr>
          <p:nvPr/>
        </p:nvSpPr>
        <p:spPr>
          <a:xfrm>
            <a:off x="6460746" y="303592"/>
            <a:ext cx="3873014" cy="42227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SG" sz="2500" dirty="0"/>
              <a:t>Seasonal Decomposition</a:t>
            </a:r>
          </a:p>
        </p:txBody>
      </p:sp>
      <p:sp>
        <p:nvSpPr>
          <p:cNvPr id="22" name="TextBox 21">
            <a:extLst>
              <a:ext uri="{FF2B5EF4-FFF2-40B4-BE49-F238E27FC236}">
                <a16:creationId xmlns:a16="http://schemas.microsoft.com/office/drawing/2014/main" id="{868F2E46-8C19-AB1E-A4B0-48724FF5424B}"/>
              </a:ext>
            </a:extLst>
          </p:cNvPr>
          <p:cNvSpPr txBox="1"/>
          <p:nvPr/>
        </p:nvSpPr>
        <p:spPr>
          <a:xfrm>
            <a:off x="8396252" y="3792222"/>
            <a:ext cx="3270340" cy="553998"/>
          </a:xfrm>
          <a:prstGeom prst="rect">
            <a:avLst/>
          </a:prstGeom>
          <a:noFill/>
        </p:spPr>
        <p:txBody>
          <a:bodyPr wrap="square" rtlCol="0">
            <a:spAutoFit/>
          </a:bodyPr>
          <a:lstStyle/>
          <a:p>
            <a:r>
              <a:rPr lang="en-SG" sz="1500" dirty="0"/>
              <a:t>- Seasonal Period observed every 12 months </a:t>
            </a:r>
          </a:p>
        </p:txBody>
      </p:sp>
      <p:pic>
        <p:nvPicPr>
          <p:cNvPr id="26" name="Picture 25">
            <a:extLst>
              <a:ext uri="{FF2B5EF4-FFF2-40B4-BE49-F238E27FC236}">
                <a16:creationId xmlns:a16="http://schemas.microsoft.com/office/drawing/2014/main" id="{7387D996-3623-C68C-0A50-1AE7F4D75644}"/>
              </a:ext>
            </a:extLst>
          </p:cNvPr>
          <p:cNvPicPr>
            <a:picLocks noChangeAspect="1"/>
          </p:cNvPicPr>
          <p:nvPr/>
        </p:nvPicPr>
        <p:blipFill>
          <a:blip r:embed="rId3"/>
          <a:stretch>
            <a:fillRect/>
          </a:stretch>
        </p:blipFill>
        <p:spPr>
          <a:xfrm>
            <a:off x="4796436" y="1076706"/>
            <a:ext cx="3520151" cy="2610825"/>
          </a:xfrm>
          <a:prstGeom prst="rect">
            <a:avLst/>
          </a:prstGeom>
        </p:spPr>
      </p:pic>
      <p:pic>
        <p:nvPicPr>
          <p:cNvPr id="28" name="Picture 27">
            <a:extLst>
              <a:ext uri="{FF2B5EF4-FFF2-40B4-BE49-F238E27FC236}">
                <a16:creationId xmlns:a16="http://schemas.microsoft.com/office/drawing/2014/main" id="{818FFB01-CC23-699E-1452-1E1B6425C3C3}"/>
              </a:ext>
            </a:extLst>
          </p:cNvPr>
          <p:cNvPicPr>
            <a:picLocks noChangeAspect="1"/>
          </p:cNvPicPr>
          <p:nvPr/>
        </p:nvPicPr>
        <p:blipFill>
          <a:blip r:embed="rId4"/>
          <a:stretch>
            <a:fillRect/>
          </a:stretch>
        </p:blipFill>
        <p:spPr>
          <a:xfrm>
            <a:off x="8446474" y="1076706"/>
            <a:ext cx="3520151" cy="2540202"/>
          </a:xfrm>
          <a:prstGeom prst="rect">
            <a:avLst/>
          </a:prstGeom>
        </p:spPr>
      </p:pic>
      <p:pic>
        <p:nvPicPr>
          <p:cNvPr id="30" name="Picture 29">
            <a:extLst>
              <a:ext uri="{FF2B5EF4-FFF2-40B4-BE49-F238E27FC236}">
                <a16:creationId xmlns:a16="http://schemas.microsoft.com/office/drawing/2014/main" id="{3DE63315-AF85-9316-FC06-F16E18C3620E}"/>
              </a:ext>
            </a:extLst>
          </p:cNvPr>
          <p:cNvPicPr>
            <a:picLocks noChangeAspect="1"/>
          </p:cNvPicPr>
          <p:nvPr/>
        </p:nvPicPr>
        <p:blipFill>
          <a:blip r:embed="rId5"/>
          <a:stretch>
            <a:fillRect/>
          </a:stretch>
        </p:blipFill>
        <p:spPr>
          <a:xfrm>
            <a:off x="4700670" y="3792222"/>
            <a:ext cx="3520151" cy="2564128"/>
          </a:xfrm>
          <a:prstGeom prst="rect">
            <a:avLst/>
          </a:prstGeom>
        </p:spPr>
      </p:pic>
      <p:sp>
        <p:nvSpPr>
          <p:cNvPr id="3" name="Rectangle: Rounded Corners 2">
            <a:extLst>
              <a:ext uri="{FF2B5EF4-FFF2-40B4-BE49-F238E27FC236}">
                <a16:creationId xmlns:a16="http://schemas.microsoft.com/office/drawing/2014/main" id="{909C2590-C82A-BD78-B45F-5753623B495D}"/>
              </a:ext>
            </a:extLst>
          </p:cNvPr>
          <p:cNvSpPr/>
          <p:nvPr/>
        </p:nvSpPr>
        <p:spPr>
          <a:xfrm>
            <a:off x="358895" y="3392828"/>
            <a:ext cx="4010740" cy="317902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Tx/>
              <a:buChar char="-"/>
            </a:pPr>
            <a:r>
              <a:rPr lang="en-US" sz="1200" i="0" dirty="0">
                <a:solidFill>
                  <a:srgbClr val="000000"/>
                </a:solidFill>
                <a:effectLst/>
              </a:rPr>
              <a:t>Gas Consumption (tons) p value is 0.010811 which is &lt; 0.05. Reject the null hypothesis (H0), the data does not have unit root and is stationary</a:t>
            </a:r>
          </a:p>
          <a:p>
            <a:endParaRPr lang="en-US" sz="1200" i="0" dirty="0">
              <a:solidFill>
                <a:srgbClr val="000000"/>
              </a:solidFill>
              <a:effectLst/>
            </a:endParaRPr>
          </a:p>
          <a:p>
            <a:pPr marL="171450" indent="-171450">
              <a:buFontTx/>
              <a:buChar char="-"/>
            </a:pPr>
            <a:r>
              <a:rPr lang="en-US" sz="1200" i="0" dirty="0">
                <a:solidFill>
                  <a:srgbClr val="000000"/>
                </a:solidFill>
                <a:effectLst/>
              </a:rPr>
              <a:t>Electricity Consumption (MWh) p value is 0.186218 which is &gt; 0.05. Fail the reject the null hypothesis (H0), the data has a unit root and is non-stationary.</a:t>
            </a:r>
          </a:p>
          <a:p>
            <a:endParaRPr lang="en-US" sz="1200" dirty="0">
              <a:solidFill>
                <a:srgbClr val="000000"/>
              </a:solidFill>
            </a:endParaRPr>
          </a:p>
          <a:p>
            <a:pPr marL="171450" indent="-171450">
              <a:buFontTx/>
              <a:buChar char="-"/>
            </a:pPr>
            <a:r>
              <a:rPr lang="en-US" sz="1200" i="0" dirty="0">
                <a:solidFill>
                  <a:srgbClr val="000000"/>
                </a:solidFill>
                <a:effectLst/>
              </a:rPr>
              <a:t>Water Consumption (tons) p value is 0.000090 which is &lt; 0.05. Reject the null hypothesis (H0), the data does not have unit root and is stationary</a:t>
            </a:r>
          </a:p>
          <a:p>
            <a:endParaRPr lang="en-US" sz="1200" dirty="0">
              <a:solidFill>
                <a:srgbClr val="000000"/>
              </a:solidFill>
            </a:endParaRPr>
          </a:p>
          <a:p>
            <a:r>
              <a:rPr lang="en-US" sz="1200" dirty="0">
                <a:solidFill>
                  <a:srgbClr val="000000"/>
                </a:solidFill>
              </a:rPr>
              <a:t>Electricity Consumption is differenced in order to make the time series stationary.</a:t>
            </a:r>
            <a:endParaRPr lang="en-US" sz="1200" i="0" dirty="0">
              <a:solidFill>
                <a:srgbClr val="000000"/>
              </a:solidFill>
              <a:effectLst/>
            </a:endParaRPr>
          </a:p>
        </p:txBody>
      </p:sp>
    </p:spTree>
    <p:extLst>
      <p:ext uri="{BB962C8B-B14F-4D97-AF65-F5344CB8AC3E}">
        <p14:creationId xmlns:p14="http://schemas.microsoft.com/office/powerpoint/2010/main" val="3071104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6ED4-375E-CA92-9A76-4F805D7D889C}"/>
              </a:ext>
            </a:extLst>
          </p:cNvPr>
          <p:cNvSpPr>
            <a:spLocks noGrp="1"/>
          </p:cNvSpPr>
          <p:nvPr>
            <p:ph type="title"/>
          </p:nvPr>
        </p:nvSpPr>
        <p:spPr>
          <a:xfrm>
            <a:off x="1202954" y="144704"/>
            <a:ext cx="9779183" cy="406687"/>
          </a:xfrm>
        </p:spPr>
        <p:txBody>
          <a:bodyPr/>
          <a:lstStyle/>
          <a:p>
            <a:pPr algn="ctr"/>
            <a:r>
              <a:rPr lang="en-SG" sz="2500" dirty="0"/>
              <a:t>ACF and PACF Plots</a:t>
            </a:r>
          </a:p>
        </p:txBody>
      </p:sp>
      <p:sp>
        <p:nvSpPr>
          <p:cNvPr id="4" name="Date Placeholder 3">
            <a:extLst>
              <a:ext uri="{FF2B5EF4-FFF2-40B4-BE49-F238E27FC236}">
                <a16:creationId xmlns:a16="http://schemas.microsoft.com/office/drawing/2014/main" id="{E1EC5AE9-5C7E-5868-9F82-5A8FF048642F}"/>
              </a:ext>
            </a:extLst>
          </p:cNvPr>
          <p:cNvSpPr>
            <a:spLocks noGrp="1"/>
          </p:cNvSpPr>
          <p:nvPr>
            <p:ph type="dt" sz="half" idx="2"/>
          </p:nvPr>
        </p:nvSpPr>
        <p:spPr/>
        <p:txBody>
          <a:bodyPr/>
          <a:lstStyle/>
          <a:p>
            <a:fld id="{DD9C8446-696E-6942-B6C8-CC9CAD0B34E0}" type="datetime1">
              <a:rPr lang="en-US" smtClean="0"/>
              <a:pPr/>
              <a:t>8/12/2023</a:t>
            </a:fld>
            <a:endParaRPr lang="en-US" dirty="0"/>
          </a:p>
        </p:txBody>
      </p:sp>
      <p:sp>
        <p:nvSpPr>
          <p:cNvPr id="5" name="Footer Placeholder 4">
            <a:extLst>
              <a:ext uri="{FF2B5EF4-FFF2-40B4-BE49-F238E27FC236}">
                <a16:creationId xmlns:a16="http://schemas.microsoft.com/office/drawing/2014/main" id="{E23F9A37-D821-A3B7-CDFF-028929A0BE99}"/>
              </a:ext>
            </a:extLst>
          </p:cNvPr>
          <p:cNvSpPr>
            <a:spLocks noGrp="1"/>
          </p:cNvSpPr>
          <p:nvPr>
            <p:ph type="ftr" sz="quarter" idx="3"/>
          </p:nvPr>
        </p:nvSpPr>
        <p:spPr/>
        <p:txBody>
          <a:bodyPr/>
          <a:lstStyle/>
          <a:p>
            <a:r>
              <a:rPr lang="en-US" dirty="0"/>
              <a:t>Time Series Forecasting</a:t>
            </a:r>
          </a:p>
        </p:txBody>
      </p:sp>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5</a:t>
            </a:fld>
            <a:endParaRPr lang="en-US" dirty="0"/>
          </a:p>
        </p:txBody>
      </p:sp>
      <p:pic>
        <p:nvPicPr>
          <p:cNvPr id="7" name="Picture 6">
            <a:extLst>
              <a:ext uri="{FF2B5EF4-FFF2-40B4-BE49-F238E27FC236}">
                <a16:creationId xmlns:a16="http://schemas.microsoft.com/office/drawing/2014/main" id="{C44FD72D-4AC8-16A1-D961-34FE271059EF}"/>
              </a:ext>
            </a:extLst>
          </p:cNvPr>
          <p:cNvPicPr>
            <a:picLocks noChangeAspect="1"/>
          </p:cNvPicPr>
          <p:nvPr/>
        </p:nvPicPr>
        <p:blipFill>
          <a:blip r:embed="rId2"/>
          <a:stretch>
            <a:fillRect/>
          </a:stretch>
        </p:blipFill>
        <p:spPr>
          <a:xfrm>
            <a:off x="381000" y="2211616"/>
            <a:ext cx="2566689" cy="3970976"/>
          </a:xfrm>
          <a:prstGeom prst="rect">
            <a:avLst/>
          </a:prstGeom>
        </p:spPr>
      </p:pic>
      <p:pic>
        <p:nvPicPr>
          <p:cNvPr id="9" name="Picture 8">
            <a:extLst>
              <a:ext uri="{FF2B5EF4-FFF2-40B4-BE49-F238E27FC236}">
                <a16:creationId xmlns:a16="http://schemas.microsoft.com/office/drawing/2014/main" id="{7189FC7C-8D25-FE1A-5BAD-0AD4AE1D732B}"/>
              </a:ext>
            </a:extLst>
          </p:cNvPr>
          <p:cNvPicPr>
            <a:picLocks noChangeAspect="1"/>
          </p:cNvPicPr>
          <p:nvPr/>
        </p:nvPicPr>
        <p:blipFill>
          <a:blip r:embed="rId3"/>
          <a:stretch>
            <a:fillRect/>
          </a:stretch>
        </p:blipFill>
        <p:spPr>
          <a:xfrm>
            <a:off x="3012820" y="2231520"/>
            <a:ext cx="2520396" cy="3951072"/>
          </a:xfrm>
          <a:prstGeom prst="rect">
            <a:avLst/>
          </a:prstGeom>
        </p:spPr>
      </p:pic>
      <p:sp>
        <p:nvSpPr>
          <p:cNvPr id="10" name="TextBox 9">
            <a:extLst>
              <a:ext uri="{FF2B5EF4-FFF2-40B4-BE49-F238E27FC236}">
                <a16:creationId xmlns:a16="http://schemas.microsoft.com/office/drawing/2014/main" id="{2C36F9C0-B171-291A-8CE6-CB726B7E4603}"/>
              </a:ext>
            </a:extLst>
          </p:cNvPr>
          <p:cNvSpPr txBox="1"/>
          <p:nvPr/>
        </p:nvSpPr>
        <p:spPr>
          <a:xfrm>
            <a:off x="3169809" y="1888451"/>
            <a:ext cx="2542393" cy="323165"/>
          </a:xfrm>
          <a:prstGeom prst="rect">
            <a:avLst/>
          </a:prstGeom>
          <a:noFill/>
        </p:spPr>
        <p:txBody>
          <a:bodyPr wrap="square" rtlCol="0">
            <a:spAutoFit/>
          </a:bodyPr>
          <a:lstStyle/>
          <a:p>
            <a:r>
              <a:rPr lang="en-SG" sz="1500" u="sng" dirty="0"/>
              <a:t>Water Consumption (tons)</a:t>
            </a:r>
          </a:p>
        </p:txBody>
      </p:sp>
      <p:sp>
        <p:nvSpPr>
          <p:cNvPr id="11" name="TextBox 10">
            <a:extLst>
              <a:ext uri="{FF2B5EF4-FFF2-40B4-BE49-F238E27FC236}">
                <a16:creationId xmlns:a16="http://schemas.microsoft.com/office/drawing/2014/main" id="{5D4F5C9D-D897-2E8E-E5E9-7A53392762A9}"/>
              </a:ext>
            </a:extLst>
          </p:cNvPr>
          <p:cNvSpPr txBox="1"/>
          <p:nvPr/>
        </p:nvSpPr>
        <p:spPr>
          <a:xfrm>
            <a:off x="585656" y="1862529"/>
            <a:ext cx="2266105" cy="323165"/>
          </a:xfrm>
          <a:prstGeom prst="rect">
            <a:avLst/>
          </a:prstGeom>
          <a:noFill/>
        </p:spPr>
        <p:txBody>
          <a:bodyPr wrap="square" rtlCol="0">
            <a:spAutoFit/>
          </a:bodyPr>
          <a:lstStyle/>
          <a:p>
            <a:r>
              <a:rPr lang="en-SG" sz="1500" u="sng" dirty="0"/>
              <a:t>Gas Consumption (tons)</a:t>
            </a:r>
          </a:p>
        </p:txBody>
      </p:sp>
      <p:pic>
        <p:nvPicPr>
          <p:cNvPr id="13" name="Picture 12">
            <a:extLst>
              <a:ext uri="{FF2B5EF4-FFF2-40B4-BE49-F238E27FC236}">
                <a16:creationId xmlns:a16="http://schemas.microsoft.com/office/drawing/2014/main" id="{A71478B7-288C-A4AF-5595-C06B73EC3F9D}"/>
              </a:ext>
            </a:extLst>
          </p:cNvPr>
          <p:cNvPicPr>
            <a:picLocks noChangeAspect="1"/>
          </p:cNvPicPr>
          <p:nvPr/>
        </p:nvPicPr>
        <p:blipFill>
          <a:blip r:embed="rId4"/>
          <a:stretch>
            <a:fillRect/>
          </a:stretch>
        </p:blipFill>
        <p:spPr>
          <a:xfrm>
            <a:off x="5688446" y="2337697"/>
            <a:ext cx="2520396" cy="3886716"/>
          </a:xfrm>
          <a:prstGeom prst="rect">
            <a:avLst/>
          </a:prstGeom>
        </p:spPr>
      </p:pic>
      <p:sp>
        <p:nvSpPr>
          <p:cNvPr id="14" name="TextBox 13">
            <a:extLst>
              <a:ext uri="{FF2B5EF4-FFF2-40B4-BE49-F238E27FC236}">
                <a16:creationId xmlns:a16="http://schemas.microsoft.com/office/drawing/2014/main" id="{A4632E3B-1024-5EED-5C3F-D7616EDBDC55}"/>
              </a:ext>
            </a:extLst>
          </p:cNvPr>
          <p:cNvSpPr txBox="1"/>
          <p:nvPr/>
        </p:nvSpPr>
        <p:spPr>
          <a:xfrm>
            <a:off x="5857860" y="1901567"/>
            <a:ext cx="2181567" cy="323165"/>
          </a:xfrm>
          <a:prstGeom prst="rect">
            <a:avLst/>
          </a:prstGeom>
          <a:noFill/>
        </p:spPr>
        <p:txBody>
          <a:bodyPr wrap="square" rtlCol="0">
            <a:spAutoFit/>
          </a:bodyPr>
          <a:lstStyle/>
          <a:p>
            <a:r>
              <a:rPr lang="en-SG" sz="1500" u="sng" dirty="0"/>
              <a:t>Electricity Usage (MWh)</a:t>
            </a:r>
          </a:p>
        </p:txBody>
      </p:sp>
      <p:sp>
        <p:nvSpPr>
          <p:cNvPr id="3" name="TextBox 2">
            <a:extLst>
              <a:ext uri="{FF2B5EF4-FFF2-40B4-BE49-F238E27FC236}">
                <a16:creationId xmlns:a16="http://schemas.microsoft.com/office/drawing/2014/main" id="{42362CCB-4E49-30C5-2531-FA1DF4FB2985}"/>
              </a:ext>
            </a:extLst>
          </p:cNvPr>
          <p:cNvSpPr txBox="1"/>
          <p:nvPr/>
        </p:nvSpPr>
        <p:spPr>
          <a:xfrm>
            <a:off x="8273973" y="2379260"/>
            <a:ext cx="3421878" cy="2246769"/>
          </a:xfrm>
          <a:prstGeom prst="rect">
            <a:avLst/>
          </a:prstGeom>
          <a:noFill/>
        </p:spPr>
        <p:txBody>
          <a:bodyPr wrap="square" rtlCol="0">
            <a:spAutoFit/>
          </a:bodyPr>
          <a:lstStyle/>
          <a:p>
            <a:r>
              <a:rPr lang="en-US" sz="1400" dirty="0"/>
              <a:t>Gas Consumption and Water Consumption: Tail off at ACF Plot, which indicates an AR model. From PACF plot, cut off happens at lag 2. This illustrates an AR(2) model</a:t>
            </a:r>
          </a:p>
          <a:p>
            <a:endParaRPr lang="en-US" sz="1400" dirty="0"/>
          </a:p>
          <a:p>
            <a:r>
              <a:rPr lang="en-US" sz="1400" dirty="0"/>
              <a:t>Electricity Consumption: Tail off at ACF Plot, which indicates an AR model. From PACF plot, cut off happens at lag 1. This illustrates an AR(1) model</a:t>
            </a:r>
            <a:endParaRPr lang="en-SG" sz="1400" dirty="0"/>
          </a:p>
        </p:txBody>
      </p:sp>
      <p:pic>
        <p:nvPicPr>
          <p:cNvPr id="8" name="Picture 7">
            <a:extLst>
              <a:ext uri="{FF2B5EF4-FFF2-40B4-BE49-F238E27FC236}">
                <a16:creationId xmlns:a16="http://schemas.microsoft.com/office/drawing/2014/main" id="{18214E9D-2E4C-2932-1272-6CE979E24E5B}"/>
              </a:ext>
            </a:extLst>
          </p:cNvPr>
          <p:cNvPicPr>
            <a:picLocks noChangeAspect="1"/>
          </p:cNvPicPr>
          <p:nvPr/>
        </p:nvPicPr>
        <p:blipFill>
          <a:blip r:embed="rId5"/>
          <a:stretch>
            <a:fillRect/>
          </a:stretch>
        </p:blipFill>
        <p:spPr>
          <a:xfrm>
            <a:off x="762302" y="745804"/>
            <a:ext cx="4090254" cy="982022"/>
          </a:xfrm>
          <a:prstGeom prst="rect">
            <a:avLst/>
          </a:prstGeom>
        </p:spPr>
      </p:pic>
      <p:sp>
        <p:nvSpPr>
          <p:cNvPr id="12" name="TextBox 11">
            <a:extLst>
              <a:ext uri="{FF2B5EF4-FFF2-40B4-BE49-F238E27FC236}">
                <a16:creationId xmlns:a16="http://schemas.microsoft.com/office/drawing/2014/main" id="{4D06F4BE-5512-62AE-7C1B-BF8618E0E56D}"/>
              </a:ext>
            </a:extLst>
          </p:cNvPr>
          <p:cNvSpPr txBox="1"/>
          <p:nvPr/>
        </p:nvSpPr>
        <p:spPr>
          <a:xfrm>
            <a:off x="5157035" y="772794"/>
            <a:ext cx="4827877" cy="784830"/>
          </a:xfrm>
          <a:prstGeom prst="rect">
            <a:avLst/>
          </a:prstGeom>
          <a:noFill/>
        </p:spPr>
        <p:txBody>
          <a:bodyPr wrap="square">
            <a:spAutoFit/>
          </a:bodyPr>
          <a:lstStyle/>
          <a:p>
            <a:r>
              <a:rPr lang="en-SG" sz="1500" dirty="0"/>
              <a:t>A</a:t>
            </a:r>
            <a:r>
              <a:rPr lang="en-US" sz="1500" dirty="0"/>
              <a:t>n 90:10 ratio between training and test data is chosen where data before Year 2019-11 is used for training and data from Year 2019-11 is used for testing</a:t>
            </a:r>
            <a:endParaRPr lang="en-SG" sz="1500" dirty="0"/>
          </a:p>
        </p:txBody>
      </p:sp>
    </p:spTree>
    <p:extLst>
      <p:ext uri="{BB962C8B-B14F-4D97-AF65-F5344CB8AC3E}">
        <p14:creationId xmlns:p14="http://schemas.microsoft.com/office/powerpoint/2010/main" val="69159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6ED4-375E-CA92-9A76-4F805D7D889C}"/>
              </a:ext>
            </a:extLst>
          </p:cNvPr>
          <p:cNvSpPr>
            <a:spLocks noGrp="1"/>
          </p:cNvSpPr>
          <p:nvPr>
            <p:ph type="title"/>
          </p:nvPr>
        </p:nvSpPr>
        <p:spPr>
          <a:xfrm>
            <a:off x="1206408" y="172968"/>
            <a:ext cx="9779183" cy="371478"/>
          </a:xfrm>
        </p:spPr>
        <p:txBody>
          <a:bodyPr/>
          <a:lstStyle/>
          <a:p>
            <a:pPr algn="ctr"/>
            <a:r>
              <a:rPr lang="en-SG" sz="2300" dirty="0"/>
              <a:t>Modelling (Gas Consumption)</a:t>
            </a:r>
          </a:p>
        </p:txBody>
      </p:sp>
      <p:sp>
        <p:nvSpPr>
          <p:cNvPr id="5" name="Footer Placeholder 4">
            <a:extLst>
              <a:ext uri="{FF2B5EF4-FFF2-40B4-BE49-F238E27FC236}">
                <a16:creationId xmlns:a16="http://schemas.microsoft.com/office/drawing/2014/main" id="{E23F9A37-D821-A3B7-CDFF-028929A0BE99}"/>
              </a:ext>
            </a:extLst>
          </p:cNvPr>
          <p:cNvSpPr>
            <a:spLocks noGrp="1"/>
          </p:cNvSpPr>
          <p:nvPr>
            <p:ph type="ftr" sz="quarter" idx="3"/>
          </p:nvPr>
        </p:nvSpPr>
        <p:spPr/>
        <p:txBody>
          <a:bodyPr/>
          <a:lstStyle/>
          <a:p>
            <a:r>
              <a:rPr lang="en-US" dirty="0"/>
              <a:t>Time Series Forecasting</a:t>
            </a:r>
          </a:p>
        </p:txBody>
      </p:sp>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6</a:t>
            </a:fld>
            <a:endParaRPr lang="en-US" dirty="0"/>
          </a:p>
        </p:txBody>
      </p:sp>
      <p:pic>
        <p:nvPicPr>
          <p:cNvPr id="7" name="Picture 6">
            <a:extLst>
              <a:ext uri="{FF2B5EF4-FFF2-40B4-BE49-F238E27FC236}">
                <a16:creationId xmlns:a16="http://schemas.microsoft.com/office/drawing/2014/main" id="{F37562C3-80A3-30A6-1A90-6B91A4021B23}"/>
              </a:ext>
            </a:extLst>
          </p:cNvPr>
          <p:cNvPicPr>
            <a:picLocks noChangeAspect="1"/>
          </p:cNvPicPr>
          <p:nvPr/>
        </p:nvPicPr>
        <p:blipFill>
          <a:blip r:embed="rId2"/>
          <a:stretch>
            <a:fillRect/>
          </a:stretch>
        </p:blipFill>
        <p:spPr>
          <a:xfrm>
            <a:off x="3196710" y="621169"/>
            <a:ext cx="885831" cy="457203"/>
          </a:xfrm>
          <a:prstGeom prst="rect">
            <a:avLst/>
          </a:prstGeom>
        </p:spPr>
      </p:pic>
      <p:sp>
        <p:nvSpPr>
          <p:cNvPr id="8" name="TextBox 7">
            <a:extLst>
              <a:ext uri="{FF2B5EF4-FFF2-40B4-BE49-F238E27FC236}">
                <a16:creationId xmlns:a16="http://schemas.microsoft.com/office/drawing/2014/main" id="{775786D4-B6B4-1622-D046-1B3685E3DD4E}"/>
              </a:ext>
            </a:extLst>
          </p:cNvPr>
          <p:cNvSpPr txBox="1"/>
          <p:nvPr/>
        </p:nvSpPr>
        <p:spPr>
          <a:xfrm>
            <a:off x="656358" y="454652"/>
            <a:ext cx="2545774" cy="369332"/>
          </a:xfrm>
          <a:prstGeom prst="rect">
            <a:avLst/>
          </a:prstGeom>
          <a:noFill/>
        </p:spPr>
        <p:txBody>
          <a:bodyPr wrap="square" rtlCol="0">
            <a:spAutoFit/>
          </a:bodyPr>
          <a:lstStyle/>
          <a:p>
            <a:r>
              <a:rPr lang="en-SG" u="sng" dirty="0"/>
              <a:t>Auto ARIMA Model</a:t>
            </a:r>
          </a:p>
        </p:txBody>
      </p:sp>
      <p:pic>
        <p:nvPicPr>
          <p:cNvPr id="10" name="Picture 9">
            <a:extLst>
              <a:ext uri="{FF2B5EF4-FFF2-40B4-BE49-F238E27FC236}">
                <a16:creationId xmlns:a16="http://schemas.microsoft.com/office/drawing/2014/main" id="{5F9EC690-7FF0-2E19-6900-8DD5ADBFFB87}"/>
              </a:ext>
            </a:extLst>
          </p:cNvPr>
          <p:cNvPicPr>
            <a:picLocks noChangeAspect="1"/>
          </p:cNvPicPr>
          <p:nvPr/>
        </p:nvPicPr>
        <p:blipFill>
          <a:blip r:embed="rId3"/>
          <a:stretch>
            <a:fillRect/>
          </a:stretch>
        </p:blipFill>
        <p:spPr>
          <a:xfrm>
            <a:off x="656358" y="808207"/>
            <a:ext cx="2296399" cy="270165"/>
          </a:xfrm>
          <a:prstGeom prst="rect">
            <a:avLst/>
          </a:prstGeom>
        </p:spPr>
      </p:pic>
      <p:pic>
        <p:nvPicPr>
          <p:cNvPr id="12" name="Picture 11">
            <a:extLst>
              <a:ext uri="{FF2B5EF4-FFF2-40B4-BE49-F238E27FC236}">
                <a16:creationId xmlns:a16="http://schemas.microsoft.com/office/drawing/2014/main" id="{B0356F1B-AD06-AF72-F5FD-CC98331C0B82}"/>
              </a:ext>
            </a:extLst>
          </p:cNvPr>
          <p:cNvPicPr>
            <a:picLocks noChangeAspect="1"/>
          </p:cNvPicPr>
          <p:nvPr/>
        </p:nvPicPr>
        <p:blipFill>
          <a:blip r:embed="rId4"/>
          <a:stretch>
            <a:fillRect/>
          </a:stretch>
        </p:blipFill>
        <p:spPr>
          <a:xfrm>
            <a:off x="458932" y="1140736"/>
            <a:ext cx="4977255" cy="2002025"/>
          </a:xfrm>
          <a:prstGeom prst="rect">
            <a:avLst/>
          </a:prstGeom>
        </p:spPr>
      </p:pic>
      <p:pic>
        <p:nvPicPr>
          <p:cNvPr id="14" name="Picture 13">
            <a:extLst>
              <a:ext uri="{FF2B5EF4-FFF2-40B4-BE49-F238E27FC236}">
                <a16:creationId xmlns:a16="http://schemas.microsoft.com/office/drawing/2014/main" id="{1046CCDD-07FA-2A08-E9CE-70E3786801A6}"/>
              </a:ext>
            </a:extLst>
          </p:cNvPr>
          <p:cNvPicPr>
            <a:picLocks noChangeAspect="1"/>
          </p:cNvPicPr>
          <p:nvPr/>
        </p:nvPicPr>
        <p:blipFill>
          <a:blip r:embed="rId5"/>
          <a:stretch>
            <a:fillRect/>
          </a:stretch>
        </p:blipFill>
        <p:spPr>
          <a:xfrm>
            <a:off x="536431" y="3150709"/>
            <a:ext cx="4257706" cy="371478"/>
          </a:xfrm>
          <a:prstGeom prst="rect">
            <a:avLst/>
          </a:prstGeom>
        </p:spPr>
      </p:pic>
      <p:pic>
        <p:nvPicPr>
          <p:cNvPr id="16" name="Picture 15">
            <a:extLst>
              <a:ext uri="{FF2B5EF4-FFF2-40B4-BE49-F238E27FC236}">
                <a16:creationId xmlns:a16="http://schemas.microsoft.com/office/drawing/2014/main" id="{B559208B-96BD-1073-EABF-F30FCA1799F7}"/>
              </a:ext>
            </a:extLst>
          </p:cNvPr>
          <p:cNvPicPr>
            <a:picLocks noChangeAspect="1"/>
          </p:cNvPicPr>
          <p:nvPr/>
        </p:nvPicPr>
        <p:blipFill>
          <a:blip r:embed="rId6"/>
          <a:stretch>
            <a:fillRect/>
          </a:stretch>
        </p:blipFill>
        <p:spPr>
          <a:xfrm>
            <a:off x="536431" y="4024871"/>
            <a:ext cx="1990740" cy="238127"/>
          </a:xfrm>
          <a:prstGeom prst="rect">
            <a:avLst/>
          </a:prstGeom>
        </p:spPr>
      </p:pic>
      <p:pic>
        <p:nvPicPr>
          <p:cNvPr id="18" name="Picture 17">
            <a:extLst>
              <a:ext uri="{FF2B5EF4-FFF2-40B4-BE49-F238E27FC236}">
                <a16:creationId xmlns:a16="http://schemas.microsoft.com/office/drawing/2014/main" id="{537B3700-85DB-D8F1-507E-2AB2483E832B}"/>
              </a:ext>
            </a:extLst>
          </p:cNvPr>
          <p:cNvPicPr>
            <a:picLocks noChangeAspect="1"/>
          </p:cNvPicPr>
          <p:nvPr/>
        </p:nvPicPr>
        <p:blipFill>
          <a:blip r:embed="rId7"/>
          <a:stretch>
            <a:fillRect/>
          </a:stretch>
        </p:blipFill>
        <p:spPr>
          <a:xfrm>
            <a:off x="2666999" y="3686848"/>
            <a:ext cx="809631" cy="495304"/>
          </a:xfrm>
          <a:prstGeom prst="rect">
            <a:avLst/>
          </a:prstGeom>
        </p:spPr>
      </p:pic>
      <p:sp>
        <p:nvSpPr>
          <p:cNvPr id="19" name="TextBox 18">
            <a:extLst>
              <a:ext uri="{FF2B5EF4-FFF2-40B4-BE49-F238E27FC236}">
                <a16:creationId xmlns:a16="http://schemas.microsoft.com/office/drawing/2014/main" id="{CDA5DA18-CB97-30E2-B9F5-3A6BC2590297}"/>
              </a:ext>
            </a:extLst>
          </p:cNvPr>
          <p:cNvSpPr txBox="1"/>
          <p:nvPr/>
        </p:nvSpPr>
        <p:spPr>
          <a:xfrm>
            <a:off x="573004" y="3639643"/>
            <a:ext cx="2545774" cy="369332"/>
          </a:xfrm>
          <a:prstGeom prst="rect">
            <a:avLst/>
          </a:prstGeom>
          <a:noFill/>
        </p:spPr>
        <p:txBody>
          <a:bodyPr wrap="square" rtlCol="0">
            <a:spAutoFit/>
          </a:bodyPr>
          <a:lstStyle/>
          <a:p>
            <a:r>
              <a:rPr lang="en-SG" u="sng" dirty="0"/>
              <a:t>SARIMA Model</a:t>
            </a:r>
          </a:p>
        </p:txBody>
      </p:sp>
      <p:pic>
        <p:nvPicPr>
          <p:cNvPr id="21" name="Picture 20">
            <a:extLst>
              <a:ext uri="{FF2B5EF4-FFF2-40B4-BE49-F238E27FC236}">
                <a16:creationId xmlns:a16="http://schemas.microsoft.com/office/drawing/2014/main" id="{0BE2849E-4DD4-5277-21CF-5B5F54EB81ED}"/>
              </a:ext>
            </a:extLst>
          </p:cNvPr>
          <p:cNvPicPr>
            <a:picLocks noChangeAspect="1"/>
          </p:cNvPicPr>
          <p:nvPr/>
        </p:nvPicPr>
        <p:blipFill>
          <a:blip r:embed="rId8"/>
          <a:stretch>
            <a:fillRect/>
          </a:stretch>
        </p:blipFill>
        <p:spPr>
          <a:xfrm>
            <a:off x="458932" y="6217609"/>
            <a:ext cx="4219606" cy="371478"/>
          </a:xfrm>
          <a:prstGeom prst="rect">
            <a:avLst/>
          </a:prstGeom>
        </p:spPr>
      </p:pic>
      <p:pic>
        <p:nvPicPr>
          <p:cNvPr id="23" name="Picture 22">
            <a:extLst>
              <a:ext uri="{FF2B5EF4-FFF2-40B4-BE49-F238E27FC236}">
                <a16:creationId xmlns:a16="http://schemas.microsoft.com/office/drawing/2014/main" id="{B9932FE0-9536-1105-7B28-9CAD844CE5B4}"/>
              </a:ext>
            </a:extLst>
          </p:cNvPr>
          <p:cNvPicPr>
            <a:picLocks noChangeAspect="1"/>
          </p:cNvPicPr>
          <p:nvPr/>
        </p:nvPicPr>
        <p:blipFill>
          <a:blip r:embed="rId9"/>
          <a:stretch>
            <a:fillRect/>
          </a:stretch>
        </p:blipFill>
        <p:spPr>
          <a:xfrm>
            <a:off x="458932" y="4198048"/>
            <a:ext cx="4934399" cy="1968215"/>
          </a:xfrm>
          <a:prstGeom prst="rect">
            <a:avLst/>
          </a:prstGeom>
        </p:spPr>
      </p:pic>
      <p:sp>
        <p:nvSpPr>
          <p:cNvPr id="24" name="TextBox 23">
            <a:extLst>
              <a:ext uri="{FF2B5EF4-FFF2-40B4-BE49-F238E27FC236}">
                <a16:creationId xmlns:a16="http://schemas.microsoft.com/office/drawing/2014/main" id="{0D0E3780-FC90-5A1C-2237-46E6089D47C8}"/>
              </a:ext>
            </a:extLst>
          </p:cNvPr>
          <p:cNvSpPr txBox="1"/>
          <p:nvPr/>
        </p:nvSpPr>
        <p:spPr>
          <a:xfrm>
            <a:off x="5805388" y="454652"/>
            <a:ext cx="1889081" cy="369332"/>
          </a:xfrm>
          <a:prstGeom prst="rect">
            <a:avLst/>
          </a:prstGeom>
          <a:noFill/>
        </p:spPr>
        <p:txBody>
          <a:bodyPr wrap="square" rtlCol="0">
            <a:spAutoFit/>
          </a:bodyPr>
          <a:lstStyle/>
          <a:p>
            <a:r>
              <a:rPr lang="en-SG" u="sng" dirty="0"/>
              <a:t>AR(2) Model</a:t>
            </a:r>
          </a:p>
        </p:txBody>
      </p:sp>
      <p:pic>
        <p:nvPicPr>
          <p:cNvPr id="30" name="Picture 29">
            <a:extLst>
              <a:ext uri="{FF2B5EF4-FFF2-40B4-BE49-F238E27FC236}">
                <a16:creationId xmlns:a16="http://schemas.microsoft.com/office/drawing/2014/main" id="{F8E63C2D-27CA-60ED-F3BC-0E6C60DC5A38}"/>
              </a:ext>
            </a:extLst>
          </p:cNvPr>
          <p:cNvPicPr>
            <a:picLocks noChangeAspect="1"/>
          </p:cNvPicPr>
          <p:nvPr/>
        </p:nvPicPr>
        <p:blipFill>
          <a:blip r:embed="rId10"/>
          <a:stretch>
            <a:fillRect/>
          </a:stretch>
        </p:blipFill>
        <p:spPr>
          <a:xfrm>
            <a:off x="7694469" y="673315"/>
            <a:ext cx="581029" cy="285752"/>
          </a:xfrm>
          <a:prstGeom prst="rect">
            <a:avLst/>
          </a:prstGeom>
        </p:spPr>
      </p:pic>
      <p:sp>
        <p:nvSpPr>
          <p:cNvPr id="31" name="TextBox 30">
            <a:extLst>
              <a:ext uri="{FF2B5EF4-FFF2-40B4-BE49-F238E27FC236}">
                <a16:creationId xmlns:a16="http://schemas.microsoft.com/office/drawing/2014/main" id="{8CD205E2-BE75-2C69-942B-4BA99F1720DC}"/>
              </a:ext>
            </a:extLst>
          </p:cNvPr>
          <p:cNvSpPr txBox="1"/>
          <p:nvPr/>
        </p:nvSpPr>
        <p:spPr>
          <a:xfrm>
            <a:off x="7348971" y="616136"/>
            <a:ext cx="690995" cy="400110"/>
          </a:xfrm>
          <a:prstGeom prst="rect">
            <a:avLst/>
          </a:prstGeom>
          <a:noFill/>
        </p:spPr>
        <p:txBody>
          <a:bodyPr wrap="square" rtlCol="0">
            <a:spAutoFit/>
          </a:bodyPr>
          <a:lstStyle/>
          <a:p>
            <a:r>
              <a:rPr lang="en-SG" sz="1000" dirty="0"/>
              <a:t>AIC:</a:t>
            </a:r>
          </a:p>
          <a:p>
            <a:r>
              <a:rPr lang="en-SG" sz="1000" dirty="0"/>
              <a:t>BIC:</a:t>
            </a:r>
          </a:p>
        </p:txBody>
      </p:sp>
      <p:pic>
        <p:nvPicPr>
          <p:cNvPr id="33" name="Picture 32">
            <a:extLst>
              <a:ext uri="{FF2B5EF4-FFF2-40B4-BE49-F238E27FC236}">
                <a16:creationId xmlns:a16="http://schemas.microsoft.com/office/drawing/2014/main" id="{FDF07AE8-CEED-56EE-8C5F-86EB3236D195}"/>
              </a:ext>
            </a:extLst>
          </p:cNvPr>
          <p:cNvPicPr>
            <a:picLocks noChangeAspect="1"/>
          </p:cNvPicPr>
          <p:nvPr/>
        </p:nvPicPr>
        <p:blipFill>
          <a:blip r:embed="rId11"/>
          <a:stretch>
            <a:fillRect/>
          </a:stretch>
        </p:blipFill>
        <p:spPr>
          <a:xfrm>
            <a:off x="6407025" y="855892"/>
            <a:ext cx="685805" cy="142876"/>
          </a:xfrm>
          <a:prstGeom prst="rect">
            <a:avLst/>
          </a:prstGeom>
        </p:spPr>
      </p:pic>
      <p:sp>
        <p:nvSpPr>
          <p:cNvPr id="34" name="TextBox 33">
            <a:extLst>
              <a:ext uri="{FF2B5EF4-FFF2-40B4-BE49-F238E27FC236}">
                <a16:creationId xmlns:a16="http://schemas.microsoft.com/office/drawing/2014/main" id="{28CAC11E-967B-CD1A-61B2-F5B1F9ABCA87}"/>
              </a:ext>
            </a:extLst>
          </p:cNvPr>
          <p:cNvSpPr txBox="1"/>
          <p:nvPr/>
        </p:nvSpPr>
        <p:spPr>
          <a:xfrm>
            <a:off x="5873689" y="804220"/>
            <a:ext cx="690995" cy="246221"/>
          </a:xfrm>
          <a:prstGeom prst="rect">
            <a:avLst/>
          </a:prstGeom>
          <a:noFill/>
        </p:spPr>
        <p:txBody>
          <a:bodyPr wrap="square" rtlCol="0">
            <a:spAutoFit/>
          </a:bodyPr>
          <a:lstStyle/>
          <a:p>
            <a:r>
              <a:rPr lang="en-SG" sz="1000" dirty="0"/>
              <a:t>Model:</a:t>
            </a:r>
          </a:p>
        </p:txBody>
      </p:sp>
      <p:pic>
        <p:nvPicPr>
          <p:cNvPr id="36" name="Picture 35">
            <a:extLst>
              <a:ext uri="{FF2B5EF4-FFF2-40B4-BE49-F238E27FC236}">
                <a16:creationId xmlns:a16="http://schemas.microsoft.com/office/drawing/2014/main" id="{B9F5B3CE-5A00-67A4-7083-6B13DCAB4D09}"/>
              </a:ext>
            </a:extLst>
          </p:cNvPr>
          <p:cNvPicPr>
            <a:picLocks noChangeAspect="1"/>
          </p:cNvPicPr>
          <p:nvPr/>
        </p:nvPicPr>
        <p:blipFill>
          <a:blip r:embed="rId12"/>
          <a:stretch>
            <a:fillRect/>
          </a:stretch>
        </p:blipFill>
        <p:spPr>
          <a:xfrm>
            <a:off x="5786870" y="1040418"/>
            <a:ext cx="4977255" cy="1983038"/>
          </a:xfrm>
          <a:prstGeom prst="rect">
            <a:avLst/>
          </a:prstGeom>
        </p:spPr>
      </p:pic>
      <p:pic>
        <p:nvPicPr>
          <p:cNvPr id="39" name="Picture 38">
            <a:extLst>
              <a:ext uri="{FF2B5EF4-FFF2-40B4-BE49-F238E27FC236}">
                <a16:creationId xmlns:a16="http://schemas.microsoft.com/office/drawing/2014/main" id="{EDC4CC3B-324A-EEB1-10CC-11C66936FDAC}"/>
              </a:ext>
            </a:extLst>
          </p:cNvPr>
          <p:cNvPicPr>
            <a:picLocks noChangeAspect="1"/>
          </p:cNvPicPr>
          <p:nvPr/>
        </p:nvPicPr>
        <p:blipFill>
          <a:blip r:embed="rId13"/>
          <a:stretch>
            <a:fillRect/>
          </a:stretch>
        </p:blipFill>
        <p:spPr>
          <a:xfrm>
            <a:off x="5805388" y="3073201"/>
            <a:ext cx="4267231" cy="333377"/>
          </a:xfrm>
          <a:prstGeom prst="rect">
            <a:avLst/>
          </a:prstGeom>
        </p:spPr>
      </p:pic>
      <p:sp>
        <p:nvSpPr>
          <p:cNvPr id="40" name="Rectangle: Rounded Corners 39">
            <a:extLst>
              <a:ext uri="{FF2B5EF4-FFF2-40B4-BE49-F238E27FC236}">
                <a16:creationId xmlns:a16="http://schemas.microsoft.com/office/drawing/2014/main" id="{6C9D5FA6-D2B9-F4AE-507D-14EDCF9A1D65}"/>
              </a:ext>
            </a:extLst>
          </p:cNvPr>
          <p:cNvSpPr/>
          <p:nvPr/>
        </p:nvSpPr>
        <p:spPr>
          <a:xfrm>
            <a:off x="5786870" y="3494218"/>
            <a:ext cx="5163901" cy="2067584"/>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First, I fitted an Auto ARIMA model to find the most ideal parameters as a starting point.</a:t>
            </a:r>
          </a:p>
          <a:p>
            <a:endParaRPr lang="en-US" sz="1200" dirty="0">
              <a:solidFill>
                <a:schemeClr val="tx1"/>
              </a:solidFill>
            </a:endParaRPr>
          </a:p>
          <a:p>
            <a:r>
              <a:rPr lang="en-US" sz="1200" dirty="0">
                <a:solidFill>
                  <a:schemeClr val="tx1"/>
                </a:solidFill>
              </a:rPr>
              <a:t>Secondly, I implemented a SARIMA model and an AR model. I attempted to log transform the data but there was no improvement to the MAPE.</a:t>
            </a:r>
          </a:p>
          <a:p>
            <a:endParaRPr lang="en-US" sz="1200" dirty="0">
              <a:solidFill>
                <a:schemeClr val="tx1"/>
              </a:solidFill>
            </a:endParaRPr>
          </a:p>
          <a:p>
            <a:r>
              <a:rPr lang="en-US" sz="1200" dirty="0">
                <a:solidFill>
                  <a:schemeClr val="tx1"/>
                </a:solidFill>
              </a:rPr>
              <a:t>Since our SARIMA model has the lowest AIC and BIC as well as the lowest MAPE, we will further improve our model by finding the best order and seasonal order for it.</a:t>
            </a:r>
            <a:endParaRPr lang="en-SG" sz="1200" dirty="0">
              <a:solidFill>
                <a:schemeClr val="tx1"/>
              </a:solidFill>
            </a:endParaRPr>
          </a:p>
        </p:txBody>
      </p:sp>
    </p:spTree>
    <p:extLst>
      <p:ext uri="{BB962C8B-B14F-4D97-AF65-F5344CB8AC3E}">
        <p14:creationId xmlns:p14="http://schemas.microsoft.com/office/powerpoint/2010/main" val="1575214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7</a:t>
            </a:fld>
            <a:endParaRPr lang="en-US" dirty="0"/>
          </a:p>
        </p:txBody>
      </p:sp>
      <p:sp>
        <p:nvSpPr>
          <p:cNvPr id="3" name="Title 1">
            <a:extLst>
              <a:ext uri="{FF2B5EF4-FFF2-40B4-BE49-F238E27FC236}">
                <a16:creationId xmlns:a16="http://schemas.microsoft.com/office/drawing/2014/main" id="{9C0A0875-BE34-C54F-635C-1D049C0BE80A}"/>
              </a:ext>
            </a:extLst>
          </p:cNvPr>
          <p:cNvSpPr txBox="1">
            <a:spLocks/>
          </p:cNvSpPr>
          <p:nvPr/>
        </p:nvSpPr>
        <p:spPr>
          <a:xfrm>
            <a:off x="1305122" y="123049"/>
            <a:ext cx="9779183" cy="37147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SG" sz="2300" dirty="0"/>
              <a:t>Modelling (Water Consumption)</a:t>
            </a:r>
          </a:p>
        </p:txBody>
      </p:sp>
      <p:sp>
        <p:nvSpPr>
          <p:cNvPr id="9" name="TextBox 8">
            <a:extLst>
              <a:ext uri="{FF2B5EF4-FFF2-40B4-BE49-F238E27FC236}">
                <a16:creationId xmlns:a16="http://schemas.microsoft.com/office/drawing/2014/main" id="{C4BB16E8-97C6-4EA0-C7E4-9D8F1353C945}"/>
              </a:ext>
            </a:extLst>
          </p:cNvPr>
          <p:cNvSpPr txBox="1"/>
          <p:nvPr/>
        </p:nvSpPr>
        <p:spPr>
          <a:xfrm>
            <a:off x="827808" y="354227"/>
            <a:ext cx="2545774" cy="369332"/>
          </a:xfrm>
          <a:prstGeom prst="rect">
            <a:avLst/>
          </a:prstGeom>
          <a:noFill/>
        </p:spPr>
        <p:txBody>
          <a:bodyPr wrap="square" rtlCol="0">
            <a:spAutoFit/>
          </a:bodyPr>
          <a:lstStyle/>
          <a:p>
            <a:r>
              <a:rPr lang="en-SG" u="sng" dirty="0"/>
              <a:t>Auto ARIMA Model</a:t>
            </a:r>
          </a:p>
        </p:txBody>
      </p:sp>
      <p:pic>
        <p:nvPicPr>
          <p:cNvPr id="11" name="Picture 10">
            <a:extLst>
              <a:ext uri="{FF2B5EF4-FFF2-40B4-BE49-F238E27FC236}">
                <a16:creationId xmlns:a16="http://schemas.microsoft.com/office/drawing/2014/main" id="{996A8E19-FDA6-F55A-3BC8-904DC9892871}"/>
              </a:ext>
            </a:extLst>
          </p:cNvPr>
          <p:cNvPicPr>
            <a:picLocks noChangeAspect="1"/>
          </p:cNvPicPr>
          <p:nvPr/>
        </p:nvPicPr>
        <p:blipFill>
          <a:blip r:embed="rId2"/>
          <a:stretch>
            <a:fillRect/>
          </a:stretch>
        </p:blipFill>
        <p:spPr>
          <a:xfrm>
            <a:off x="871530" y="723559"/>
            <a:ext cx="2105040" cy="257177"/>
          </a:xfrm>
          <a:prstGeom prst="rect">
            <a:avLst/>
          </a:prstGeom>
        </p:spPr>
      </p:pic>
      <p:pic>
        <p:nvPicPr>
          <p:cNvPr id="13" name="Picture 12">
            <a:extLst>
              <a:ext uri="{FF2B5EF4-FFF2-40B4-BE49-F238E27FC236}">
                <a16:creationId xmlns:a16="http://schemas.microsoft.com/office/drawing/2014/main" id="{3B3A1E5A-08C1-7D82-4717-E51300097341}"/>
              </a:ext>
            </a:extLst>
          </p:cNvPr>
          <p:cNvPicPr>
            <a:picLocks noChangeAspect="1"/>
          </p:cNvPicPr>
          <p:nvPr/>
        </p:nvPicPr>
        <p:blipFill>
          <a:blip r:embed="rId3"/>
          <a:stretch>
            <a:fillRect/>
          </a:stretch>
        </p:blipFill>
        <p:spPr>
          <a:xfrm>
            <a:off x="3129173" y="475907"/>
            <a:ext cx="885831" cy="495304"/>
          </a:xfrm>
          <a:prstGeom prst="rect">
            <a:avLst/>
          </a:prstGeom>
        </p:spPr>
      </p:pic>
      <p:pic>
        <p:nvPicPr>
          <p:cNvPr id="15" name="Picture 14">
            <a:extLst>
              <a:ext uri="{FF2B5EF4-FFF2-40B4-BE49-F238E27FC236}">
                <a16:creationId xmlns:a16="http://schemas.microsoft.com/office/drawing/2014/main" id="{9E17A31E-4094-AC67-6E85-077A31FD9337}"/>
              </a:ext>
            </a:extLst>
          </p:cNvPr>
          <p:cNvPicPr>
            <a:picLocks noChangeAspect="1"/>
          </p:cNvPicPr>
          <p:nvPr/>
        </p:nvPicPr>
        <p:blipFill>
          <a:blip r:embed="rId4"/>
          <a:stretch>
            <a:fillRect/>
          </a:stretch>
        </p:blipFill>
        <p:spPr>
          <a:xfrm>
            <a:off x="646816" y="1003098"/>
            <a:ext cx="5021625" cy="1985174"/>
          </a:xfrm>
          <a:prstGeom prst="rect">
            <a:avLst/>
          </a:prstGeom>
        </p:spPr>
      </p:pic>
      <p:pic>
        <p:nvPicPr>
          <p:cNvPr id="17" name="Picture 16">
            <a:extLst>
              <a:ext uri="{FF2B5EF4-FFF2-40B4-BE49-F238E27FC236}">
                <a16:creationId xmlns:a16="http://schemas.microsoft.com/office/drawing/2014/main" id="{10BFA405-7317-8A28-C895-0EBF8299C7AB}"/>
              </a:ext>
            </a:extLst>
          </p:cNvPr>
          <p:cNvPicPr>
            <a:picLocks noChangeAspect="1"/>
          </p:cNvPicPr>
          <p:nvPr/>
        </p:nvPicPr>
        <p:blipFill>
          <a:blip r:embed="rId5"/>
          <a:stretch>
            <a:fillRect/>
          </a:stretch>
        </p:blipFill>
        <p:spPr>
          <a:xfrm>
            <a:off x="646816" y="3018153"/>
            <a:ext cx="4705384" cy="361953"/>
          </a:xfrm>
          <a:prstGeom prst="rect">
            <a:avLst/>
          </a:prstGeom>
        </p:spPr>
      </p:pic>
      <p:sp>
        <p:nvSpPr>
          <p:cNvPr id="18" name="TextBox 17">
            <a:extLst>
              <a:ext uri="{FF2B5EF4-FFF2-40B4-BE49-F238E27FC236}">
                <a16:creationId xmlns:a16="http://schemas.microsoft.com/office/drawing/2014/main" id="{36AE18E7-E9D9-7734-59AB-CB829E76FA66}"/>
              </a:ext>
            </a:extLst>
          </p:cNvPr>
          <p:cNvSpPr txBox="1"/>
          <p:nvPr/>
        </p:nvSpPr>
        <p:spPr>
          <a:xfrm>
            <a:off x="565877" y="3429000"/>
            <a:ext cx="5161702" cy="369332"/>
          </a:xfrm>
          <a:prstGeom prst="rect">
            <a:avLst/>
          </a:prstGeom>
          <a:noFill/>
        </p:spPr>
        <p:txBody>
          <a:bodyPr wrap="square" rtlCol="0">
            <a:spAutoFit/>
          </a:bodyPr>
          <a:lstStyle/>
          <a:p>
            <a:r>
              <a:rPr lang="en-SG" u="sng" dirty="0"/>
              <a:t>SARIMA Model</a:t>
            </a:r>
          </a:p>
        </p:txBody>
      </p:sp>
      <p:sp>
        <p:nvSpPr>
          <p:cNvPr id="27" name="TextBox 26">
            <a:extLst>
              <a:ext uri="{FF2B5EF4-FFF2-40B4-BE49-F238E27FC236}">
                <a16:creationId xmlns:a16="http://schemas.microsoft.com/office/drawing/2014/main" id="{1837427C-F229-7292-AE86-D1F49B6358ED}"/>
              </a:ext>
            </a:extLst>
          </p:cNvPr>
          <p:cNvSpPr txBox="1"/>
          <p:nvPr/>
        </p:nvSpPr>
        <p:spPr>
          <a:xfrm>
            <a:off x="6119855" y="394824"/>
            <a:ext cx="1889081" cy="369332"/>
          </a:xfrm>
          <a:prstGeom prst="rect">
            <a:avLst/>
          </a:prstGeom>
          <a:noFill/>
        </p:spPr>
        <p:txBody>
          <a:bodyPr wrap="square" rtlCol="0">
            <a:spAutoFit/>
          </a:bodyPr>
          <a:lstStyle/>
          <a:p>
            <a:r>
              <a:rPr lang="en-SG" u="sng" dirty="0"/>
              <a:t>AR(2) Model</a:t>
            </a:r>
          </a:p>
        </p:txBody>
      </p:sp>
      <p:sp>
        <p:nvSpPr>
          <p:cNvPr id="28" name="TextBox 27">
            <a:extLst>
              <a:ext uri="{FF2B5EF4-FFF2-40B4-BE49-F238E27FC236}">
                <a16:creationId xmlns:a16="http://schemas.microsoft.com/office/drawing/2014/main" id="{5216019F-DAEA-E44B-059E-37D858C811B9}"/>
              </a:ext>
            </a:extLst>
          </p:cNvPr>
          <p:cNvSpPr txBox="1"/>
          <p:nvPr/>
        </p:nvSpPr>
        <p:spPr>
          <a:xfrm>
            <a:off x="6188156" y="744392"/>
            <a:ext cx="690995" cy="246221"/>
          </a:xfrm>
          <a:prstGeom prst="rect">
            <a:avLst/>
          </a:prstGeom>
          <a:noFill/>
        </p:spPr>
        <p:txBody>
          <a:bodyPr wrap="square" rtlCol="0">
            <a:spAutoFit/>
          </a:bodyPr>
          <a:lstStyle/>
          <a:p>
            <a:r>
              <a:rPr lang="en-SG" sz="1000" dirty="0"/>
              <a:t>Model:</a:t>
            </a:r>
          </a:p>
        </p:txBody>
      </p:sp>
      <p:pic>
        <p:nvPicPr>
          <p:cNvPr id="30" name="Picture 29">
            <a:extLst>
              <a:ext uri="{FF2B5EF4-FFF2-40B4-BE49-F238E27FC236}">
                <a16:creationId xmlns:a16="http://schemas.microsoft.com/office/drawing/2014/main" id="{EA9066B3-0394-A51F-2D03-80E8A1C121D2}"/>
              </a:ext>
            </a:extLst>
          </p:cNvPr>
          <p:cNvPicPr>
            <a:picLocks noChangeAspect="1"/>
          </p:cNvPicPr>
          <p:nvPr/>
        </p:nvPicPr>
        <p:blipFill>
          <a:blip r:embed="rId6"/>
          <a:stretch>
            <a:fillRect/>
          </a:stretch>
        </p:blipFill>
        <p:spPr>
          <a:xfrm>
            <a:off x="6689108" y="785195"/>
            <a:ext cx="790581" cy="190501"/>
          </a:xfrm>
          <a:prstGeom prst="rect">
            <a:avLst/>
          </a:prstGeom>
        </p:spPr>
      </p:pic>
      <p:sp>
        <p:nvSpPr>
          <p:cNvPr id="31" name="TextBox 30">
            <a:extLst>
              <a:ext uri="{FF2B5EF4-FFF2-40B4-BE49-F238E27FC236}">
                <a16:creationId xmlns:a16="http://schemas.microsoft.com/office/drawing/2014/main" id="{F7C15099-7218-E517-2C63-2AB94A716FC0}"/>
              </a:ext>
            </a:extLst>
          </p:cNvPr>
          <p:cNvSpPr txBox="1"/>
          <p:nvPr/>
        </p:nvSpPr>
        <p:spPr>
          <a:xfrm>
            <a:off x="7663438" y="556308"/>
            <a:ext cx="690995" cy="400110"/>
          </a:xfrm>
          <a:prstGeom prst="rect">
            <a:avLst/>
          </a:prstGeom>
          <a:noFill/>
        </p:spPr>
        <p:txBody>
          <a:bodyPr wrap="square" rtlCol="0">
            <a:spAutoFit/>
          </a:bodyPr>
          <a:lstStyle/>
          <a:p>
            <a:r>
              <a:rPr lang="en-SG" sz="1000" dirty="0"/>
              <a:t>AIC:</a:t>
            </a:r>
          </a:p>
          <a:p>
            <a:r>
              <a:rPr lang="en-SG" sz="1000" dirty="0"/>
              <a:t>BIC:</a:t>
            </a:r>
          </a:p>
        </p:txBody>
      </p:sp>
      <p:pic>
        <p:nvPicPr>
          <p:cNvPr id="33" name="Picture 32">
            <a:extLst>
              <a:ext uri="{FF2B5EF4-FFF2-40B4-BE49-F238E27FC236}">
                <a16:creationId xmlns:a16="http://schemas.microsoft.com/office/drawing/2014/main" id="{472A0351-3DEB-DFF0-24EF-5F842760B6B5}"/>
              </a:ext>
            </a:extLst>
          </p:cNvPr>
          <p:cNvPicPr>
            <a:picLocks noChangeAspect="1"/>
          </p:cNvPicPr>
          <p:nvPr/>
        </p:nvPicPr>
        <p:blipFill>
          <a:blip r:embed="rId7"/>
          <a:stretch>
            <a:fillRect/>
          </a:stretch>
        </p:blipFill>
        <p:spPr>
          <a:xfrm>
            <a:off x="7990115" y="616517"/>
            <a:ext cx="638180" cy="295277"/>
          </a:xfrm>
          <a:prstGeom prst="rect">
            <a:avLst/>
          </a:prstGeom>
        </p:spPr>
      </p:pic>
      <p:pic>
        <p:nvPicPr>
          <p:cNvPr id="35" name="Picture 34">
            <a:extLst>
              <a:ext uri="{FF2B5EF4-FFF2-40B4-BE49-F238E27FC236}">
                <a16:creationId xmlns:a16="http://schemas.microsoft.com/office/drawing/2014/main" id="{F3B08209-B603-ECBE-B7D2-9E0E5D2865AE}"/>
              </a:ext>
            </a:extLst>
          </p:cNvPr>
          <p:cNvPicPr>
            <a:picLocks noChangeAspect="1"/>
          </p:cNvPicPr>
          <p:nvPr/>
        </p:nvPicPr>
        <p:blipFill>
          <a:blip r:embed="rId8"/>
          <a:stretch>
            <a:fillRect/>
          </a:stretch>
        </p:blipFill>
        <p:spPr>
          <a:xfrm>
            <a:off x="6188156" y="1000603"/>
            <a:ext cx="5048752" cy="1992657"/>
          </a:xfrm>
          <a:prstGeom prst="rect">
            <a:avLst/>
          </a:prstGeom>
        </p:spPr>
      </p:pic>
      <p:pic>
        <p:nvPicPr>
          <p:cNvPr id="37" name="Picture 36">
            <a:extLst>
              <a:ext uri="{FF2B5EF4-FFF2-40B4-BE49-F238E27FC236}">
                <a16:creationId xmlns:a16="http://schemas.microsoft.com/office/drawing/2014/main" id="{21D06617-CDEA-93A3-FD0D-60B851AA3F2C}"/>
              </a:ext>
            </a:extLst>
          </p:cNvPr>
          <p:cNvPicPr>
            <a:picLocks noChangeAspect="1"/>
          </p:cNvPicPr>
          <p:nvPr/>
        </p:nvPicPr>
        <p:blipFill>
          <a:blip r:embed="rId9"/>
          <a:stretch>
            <a:fillRect/>
          </a:stretch>
        </p:blipFill>
        <p:spPr>
          <a:xfrm>
            <a:off x="6194713" y="3018153"/>
            <a:ext cx="4686334" cy="361953"/>
          </a:xfrm>
          <a:prstGeom prst="rect">
            <a:avLst/>
          </a:prstGeom>
        </p:spPr>
      </p:pic>
      <p:pic>
        <p:nvPicPr>
          <p:cNvPr id="41" name="Picture 40">
            <a:extLst>
              <a:ext uri="{FF2B5EF4-FFF2-40B4-BE49-F238E27FC236}">
                <a16:creationId xmlns:a16="http://schemas.microsoft.com/office/drawing/2014/main" id="{2ECABCA0-22E9-2EEC-8B91-F512DD010F11}"/>
              </a:ext>
            </a:extLst>
          </p:cNvPr>
          <p:cNvPicPr>
            <a:picLocks noChangeAspect="1"/>
          </p:cNvPicPr>
          <p:nvPr/>
        </p:nvPicPr>
        <p:blipFill>
          <a:blip r:embed="rId10"/>
          <a:stretch>
            <a:fillRect/>
          </a:stretch>
        </p:blipFill>
        <p:spPr>
          <a:xfrm>
            <a:off x="646816" y="3796145"/>
            <a:ext cx="2181241" cy="238127"/>
          </a:xfrm>
          <a:prstGeom prst="rect">
            <a:avLst/>
          </a:prstGeom>
        </p:spPr>
      </p:pic>
      <p:pic>
        <p:nvPicPr>
          <p:cNvPr id="43" name="Picture 42">
            <a:extLst>
              <a:ext uri="{FF2B5EF4-FFF2-40B4-BE49-F238E27FC236}">
                <a16:creationId xmlns:a16="http://schemas.microsoft.com/office/drawing/2014/main" id="{B6EA22D5-35E1-1AE7-3E2C-687208A62859}"/>
              </a:ext>
            </a:extLst>
          </p:cNvPr>
          <p:cNvPicPr>
            <a:picLocks noChangeAspect="1"/>
          </p:cNvPicPr>
          <p:nvPr/>
        </p:nvPicPr>
        <p:blipFill>
          <a:blip r:embed="rId11"/>
          <a:stretch>
            <a:fillRect/>
          </a:stretch>
        </p:blipFill>
        <p:spPr>
          <a:xfrm>
            <a:off x="2999507" y="3587470"/>
            <a:ext cx="914407" cy="466728"/>
          </a:xfrm>
          <a:prstGeom prst="rect">
            <a:avLst/>
          </a:prstGeom>
        </p:spPr>
      </p:pic>
      <p:pic>
        <p:nvPicPr>
          <p:cNvPr id="45" name="Picture 44">
            <a:extLst>
              <a:ext uri="{FF2B5EF4-FFF2-40B4-BE49-F238E27FC236}">
                <a16:creationId xmlns:a16="http://schemas.microsoft.com/office/drawing/2014/main" id="{A4EFCADA-31CB-6B61-90CC-28E55EA9A2ED}"/>
              </a:ext>
            </a:extLst>
          </p:cNvPr>
          <p:cNvPicPr>
            <a:picLocks noChangeAspect="1"/>
          </p:cNvPicPr>
          <p:nvPr/>
        </p:nvPicPr>
        <p:blipFill>
          <a:blip r:embed="rId12"/>
          <a:stretch>
            <a:fillRect/>
          </a:stretch>
        </p:blipFill>
        <p:spPr>
          <a:xfrm>
            <a:off x="565877" y="4034272"/>
            <a:ext cx="5021625" cy="2017892"/>
          </a:xfrm>
          <a:prstGeom prst="rect">
            <a:avLst/>
          </a:prstGeom>
        </p:spPr>
      </p:pic>
      <p:pic>
        <p:nvPicPr>
          <p:cNvPr id="47" name="Picture 46">
            <a:extLst>
              <a:ext uri="{FF2B5EF4-FFF2-40B4-BE49-F238E27FC236}">
                <a16:creationId xmlns:a16="http://schemas.microsoft.com/office/drawing/2014/main" id="{912A6479-942E-01A1-9F00-E744C9C92540}"/>
              </a:ext>
            </a:extLst>
          </p:cNvPr>
          <p:cNvPicPr>
            <a:picLocks noChangeAspect="1"/>
          </p:cNvPicPr>
          <p:nvPr/>
        </p:nvPicPr>
        <p:blipFill>
          <a:blip r:embed="rId13"/>
          <a:stretch>
            <a:fillRect/>
          </a:stretch>
        </p:blipFill>
        <p:spPr>
          <a:xfrm>
            <a:off x="565877" y="6163016"/>
            <a:ext cx="4714909" cy="438153"/>
          </a:xfrm>
          <a:prstGeom prst="rect">
            <a:avLst/>
          </a:prstGeom>
        </p:spPr>
      </p:pic>
      <p:sp>
        <p:nvSpPr>
          <p:cNvPr id="48" name="Rectangle: Rounded Corners 47">
            <a:extLst>
              <a:ext uri="{FF2B5EF4-FFF2-40B4-BE49-F238E27FC236}">
                <a16:creationId xmlns:a16="http://schemas.microsoft.com/office/drawing/2014/main" id="{9D9F7974-67AA-D84D-98D5-82F5A9E8A53E}"/>
              </a:ext>
            </a:extLst>
          </p:cNvPr>
          <p:cNvSpPr/>
          <p:nvPr/>
        </p:nvSpPr>
        <p:spPr>
          <a:xfrm>
            <a:off x="5899029" y="3499336"/>
            <a:ext cx="5163901" cy="2067584"/>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First, I fitted an Auto ARIMA model to find the most ideal parameters as a starting point.</a:t>
            </a:r>
          </a:p>
          <a:p>
            <a:endParaRPr lang="en-US" sz="1200" dirty="0">
              <a:solidFill>
                <a:schemeClr val="tx1"/>
              </a:solidFill>
            </a:endParaRPr>
          </a:p>
          <a:p>
            <a:r>
              <a:rPr lang="en-US" sz="1200" dirty="0">
                <a:solidFill>
                  <a:schemeClr val="tx1"/>
                </a:solidFill>
              </a:rPr>
              <a:t>Secondly, I implemented a SARIMA model with exogenous variables (gas) and an AR model. Exogenous variables are external factors that might indirectly affect water’s time series.</a:t>
            </a:r>
          </a:p>
          <a:p>
            <a:endParaRPr lang="en-US" sz="1200" dirty="0">
              <a:solidFill>
                <a:schemeClr val="tx1"/>
              </a:solidFill>
            </a:endParaRPr>
          </a:p>
          <a:p>
            <a:r>
              <a:rPr lang="en-US" sz="1200" dirty="0">
                <a:solidFill>
                  <a:schemeClr val="tx1"/>
                </a:solidFill>
              </a:rPr>
              <a:t>Since our SARIMA model has the lowest AIC and BIC as well as the lowest MAPE, we will further improve our model by finding the best order and seasonal order for it.</a:t>
            </a:r>
            <a:endParaRPr lang="en-SG" sz="1200" dirty="0">
              <a:solidFill>
                <a:schemeClr val="tx1"/>
              </a:solidFill>
            </a:endParaRPr>
          </a:p>
        </p:txBody>
      </p:sp>
    </p:spTree>
    <p:extLst>
      <p:ext uri="{BB962C8B-B14F-4D97-AF65-F5344CB8AC3E}">
        <p14:creationId xmlns:p14="http://schemas.microsoft.com/office/powerpoint/2010/main" val="45859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8</a:t>
            </a:fld>
            <a:endParaRPr lang="en-US" dirty="0"/>
          </a:p>
        </p:txBody>
      </p:sp>
      <p:sp>
        <p:nvSpPr>
          <p:cNvPr id="9" name="Title 1">
            <a:extLst>
              <a:ext uri="{FF2B5EF4-FFF2-40B4-BE49-F238E27FC236}">
                <a16:creationId xmlns:a16="http://schemas.microsoft.com/office/drawing/2014/main" id="{17013646-58A0-D17A-E50D-9F61B6DED62E}"/>
              </a:ext>
            </a:extLst>
          </p:cNvPr>
          <p:cNvSpPr txBox="1">
            <a:spLocks/>
          </p:cNvSpPr>
          <p:nvPr/>
        </p:nvSpPr>
        <p:spPr>
          <a:xfrm>
            <a:off x="1305122" y="123049"/>
            <a:ext cx="9779183" cy="37147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SG" sz="2300" dirty="0"/>
              <a:t>Modelling (Electricity Usage)</a:t>
            </a:r>
          </a:p>
        </p:txBody>
      </p:sp>
      <p:sp>
        <p:nvSpPr>
          <p:cNvPr id="10" name="TextBox 9">
            <a:extLst>
              <a:ext uri="{FF2B5EF4-FFF2-40B4-BE49-F238E27FC236}">
                <a16:creationId xmlns:a16="http://schemas.microsoft.com/office/drawing/2014/main" id="{49485D49-58B6-0F1B-18E3-77ADEDF6FA58}"/>
              </a:ext>
            </a:extLst>
          </p:cNvPr>
          <p:cNvSpPr txBox="1"/>
          <p:nvPr/>
        </p:nvSpPr>
        <p:spPr>
          <a:xfrm>
            <a:off x="827808" y="354227"/>
            <a:ext cx="2545774" cy="369332"/>
          </a:xfrm>
          <a:prstGeom prst="rect">
            <a:avLst/>
          </a:prstGeom>
          <a:noFill/>
        </p:spPr>
        <p:txBody>
          <a:bodyPr wrap="square" rtlCol="0">
            <a:spAutoFit/>
          </a:bodyPr>
          <a:lstStyle/>
          <a:p>
            <a:r>
              <a:rPr lang="en-SG" u="sng" dirty="0"/>
              <a:t>Auto ARIMA Model</a:t>
            </a:r>
          </a:p>
        </p:txBody>
      </p:sp>
      <p:pic>
        <p:nvPicPr>
          <p:cNvPr id="12" name="Picture 11">
            <a:extLst>
              <a:ext uri="{FF2B5EF4-FFF2-40B4-BE49-F238E27FC236}">
                <a16:creationId xmlns:a16="http://schemas.microsoft.com/office/drawing/2014/main" id="{07D1F562-C7D3-C0CE-CCED-286CF2E49130}"/>
              </a:ext>
            </a:extLst>
          </p:cNvPr>
          <p:cNvPicPr>
            <a:picLocks noChangeAspect="1"/>
          </p:cNvPicPr>
          <p:nvPr/>
        </p:nvPicPr>
        <p:blipFill>
          <a:blip r:embed="rId2"/>
          <a:stretch>
            <a:fillRect/>
          </a:stretch>
        </p:blipFill>
        <p:spPr>
          <a:xfrm>
            <a:off x="887549" y="723559"/>
            <a:ext cx="2114565" cy="228602"/>
          </a:xfrm>
          <a:prstGeom prst="rect">
            <a:avLst/>
          </a:prstGeom>
        </p:spPr>
      </p:pic>
      <p:pic>
        <p:nvPicPr>
          <p:cNvPr id="14" name="Picture 13">
            <a:extLst>
              <a:ext uri="{FF2B5EF4-FFF2-40B4-BE49-F238E27FC236}">
                <a16:creationId xmlns:a16="http://schemas.microsoft.com/office/drawing/2014/main" id="{3AB4FB0B-B727-6094-37FB-6F75EFC84E5D}"/>
              </a:ext>
            </a:extLst>
          </p:cNvPr>
          <p:cNvPicPr>
            <a:picLocks noChangeAspect="1"/>
          </p:cNvPicPr>
          <p:nvPr/>
        </p:nvPicPr>
        <p:blipFill>
          <a:blip r:embed="rId3"/>
          <a:stretch>
            <a:fillRect/>
          </a:stretch>
        </p:blipFill>
        <p:spPr>
          <a:xfrm>
            <a:off x="3124200" y="494527"/>
            <a:ext cx="962032" cy="485779"/>
          </a:xfrm>
          <a:prstGeom prst="rect">
            <a:avLst/>
          </a:prstGeom>
        </p:spPr>
      </p:pic>
      <p:pic>
        <p:nvPicPr>
          <p:cNvPr id="16" name="Picture 15">
            <a:extLst>
              <a:ext uri="{FF2B5EF4-FFF2-40B4-BE49-F238E27FC236}">
                <a16:creationId xmlns:a16="http://schemas.microsoft.com/office/drawing/2014/main" id="{C102D787-B13D-2737-2D4B-8E5E22F9EEC9}"/>
              </a:ext>
            </a:extLst>
          </p:cNvPr>
          <p:cNvPicPr>
            <a:picLocks noChangeAspect="1"/>
          </p:cNvPicPr>
          <p:nvPr/>
        </p:nvPicPr>
        <p:blipFill>
          <a:blip r:embed="rId4"/>
          <a:stretch>
            <a:fillRect/>
          </a:stretch>
        </p:blipFill>
        <p:spPr>
          <a:xfrm>
            <a:off x="643799" y="980305"/>
            <a:ext cx="5267679" cy="2043449"/>
          </a:xfrm>
          <a:prstGeom prst="rect">
            <a:avLst/>
          </a:prstGeom>
        </p:spPr>
      </p:pic>
      <p:pic>
        <p:nvPicPr>
          <p:cNvPr id="18" name="Picture 17">
            <a:extLst>
              <a:ext uri="{FF2B5EF4-FFF2-40B4-BE49-F238E27FC236}">
                <a16:creationId xmlns:a16="http://schemas.microsoft.com/office/drawing/2014/main" id="{79D0A5C7-0552-8BDB-A30E-FF43709DB97C}"/>
              </a:ext>
            </a:extLst>
          </p:cNvPr>
          <p:cNvPicPr>
            <a:picLocks noChangeAspect="1"/>
          </p:cNvPicPr>
          <p:nvPr/>
        </p:nvPicPr>
        <p:blipFill>
          <a:blip r:embed="rId5"/>
          <a:stretch>
            <a:fillRect/>
          </a:stretch>
        </p:blipFill>
        <p:spPr>
          <a:xfrm>
            <a:off x="697047" y="3051898"/>
            <a:ext cx="4610134" cy="352428"/>
          </a:xfrm>
          <a:prstGeom prst="rect">
            <a:avLst/>
          </a:prstGeom>
        </p:spPr>
      </p:pic>
      <p:sp>
        <p:nvSpPr>
          <p:cNvPr id="19" name="TextBox 18">
            <a:extLst>
              <a:ext uri="{FF2B5EF4-FFF2-40B4-BE49-F238E27FC236}">
                <a16:creationId xmlns:a16="http://schemas.microsoft.com/office/drawing/2014/main" id="{09D014C8-A156-B885-EA1A-EF6D3F99AD59}"/>
              </a:ext>
            </a:extLst>
          </p:cNvPr>
          <p:cNvSpPr txBox="1"/>
          <p:nvPr/>
        </p:nvSpPr>
        <p:spPr>
          <a:xfrm>
            <a:off x="565877" y="3429000"/>
            <a:ext cx="5161702" cy="369332"/>
          </a:xfrm>
          <a:prstGeom prst="rect">
            <a:avLst/>
          </a:prstGeom>
          <a:noFill/>
        </p:spPr>
        <p:txBody>
          <a:bodyPr wrap="square" rtlCol="0">
            <a:spAutoFit/>
          </a:bodyPr>
          <a:lstStyle/>
          <a:p>
            <a:r>
              <a:rPr lang="en-SG" u="sng" dirty="0"/>
              <a:t>SARIMA Model</a:t>
            </a:r>
          </a:p>
        </p:txBody>
      </p:sp>
      <p:pic>
        <p:nvPicPr>
          <p:cNvPr id="29" name="Picture 28">
            <a:extLst>
              <a:ext uri="{FF2B5EF4-FFF2-40B4-BE49-F238E27FC236}">
                <a16:creationId xmlns:a16="http://schemas.microsoft.com/office/drawing/2014/main" id="{DF9B2D40-6C5E-CE37-D479-20D7E93192B0}"/>
              </a:ext>
            </a:extLst>
          </p:cNvPr>
          <p:cNvPicPr>
            <a:picLocks noChangeAspect="1"/>
          </p:cNvPicPr>
          <p:nvPr/>
        </p:nvPicPr>
        <p:blipFill>
          <a:blip r:embed="rId6"/>
          <a:stretch>
            <a:fillRect/>
          </a:stretch>
        </p:blipFill>
        <p:spPr>
          <a:xfrm>
            <a:off x="643799" y="3823006"/>
            <a:ext cx="2314592" cy="228602"/>
          </a:xfrm>
          <a:prstGeom prst="rect">
            <a:avLst/>
          </a:prstGeom>
        </p:spPr>
      </p:pic>
      <p:pic>
        <p:nvPicPr>
          <p:cNvPr id="31" name="Picture 30">
            <a:extLst>
              <a:ext uri="{FF2B5EF4-FFF2-40B4-BE49-F238E27FC236}">
                <a16:creationId xmlns:a16="http://schemas.microsoft.com/office/drawing/2014/main" id="{CDF7B8F4-CBA5-D504-F9E7-ACC23A8F283B}"/>
              </a:ext>
            </a:extLst>
          </p:cNvPr>
          <p:cNvPicPr>
            <a:picLocks noChangeAspect="1"/>
          </p:cNvPicPr>
          <p:nvPr/>
        </p:nvPicPr>
        <p:blipFill>
          <a:blip r:embed="rId7"/>
          <a:stretch>
            <a:fillRect/>
          </a:stretch>
        </p:blipFill>
        <p:spPr>
          <a:xfrm>
            <a:off x="3146728" y="3577305"/>
            <a:ext cx="904882" cy="466728"/>
          </a:xfrm>
          <a:prstGeom prst="rect">
            <a:avLst/>
          </a:prstGeom>
        </p:spPr>
      </p:pic>
      <p:pic>
        <p:nvPicPr>
          <p:cNvPr id="33" name="Picture 32">
            <a:extLst>
              <a:ext uri="{FF2B5EF4-FFF2-40B4-BE49-F238E27FC236}">
                <a16:creationId xmlns:a16="http://schemas.microsoft.com/office/drawing/2014/main" id="{D7DC792D-C0E7-1583-3BEB-5CDB7427123B}"/>
              </a:ext>
            </a:extLst>
          </p:cNvPr>
          <p:cNvPicPr>
            <a:picLocks noChangeAspect="1"/>
          </p:cNvPicPr>
          <p:nvPr/>
        </p:nvPicPr>
        <p:blipFill>
          <a:blip r:embed="rId8"/>
          <a:stretch>
            <a:fillRect/>
          </a:stretch>
        </p:blipFill>
        <p:spPr>
          <a:xfrm>
            <a:off x="643799" y="4076282"/>
            <a:ext cx="5237005" cy="2043449"/>
          </a:xfrm>
          <a:prstGeom prst="rect">
            <a:avLst/>
          </a:prstGeom>
        </p:spPr>
      </p:pic>
      <p:pic>
        <p:nvPicPr>
          <p:cNvPr id="35" name="Picture 34">
            <a:extLst>
              <a:ext uri="{FF2B5EF4-FFF2-40B4-BE49-F238E27FC236}">
                <a16:creationId xmlns:a16="http://schemas.microsoft.com/office/drawing/2014/main" id="{8DDFDADA-3821-8F46-6602-5448D41B4833}"/>
              </a:ext>
            </a:extLst>
          </p:cNvPr>
          <p:cNvPicPr>
            <a:picLocks noChangeAspect="1"/>
          </p:cNvPicPr>
          <p:nvPr/>
        </p:nvPicPr>
        <p:blipFill>
          <a:blip r:embed="rId9"/>
          <a:stretch>
            <a:fillRect/>
          </a:stretch>
        </p:blipFill>
        <p:spPr>
          <a:xfrm>
            <a:off x="565877" y="6143113"/>
            <a:ext cx="4657759" cy="342903"/>
          </a:xfrm>
          <a:prstGeom prst="rect">
            <a:avLst/>
          </a:prstGeom>
        </p:spPr>
      </p:pic>
      <p:sp>
        <p:nvSpPr>
          <p:cNvPr id="36" name="TextBox 35">
            <a:extLst>
              <a:ext uri="{FF2B5EF4-FFF2-40B4-BE49-F238E27FC236}">
                <a16:creationId xmlns:a16="http://schemas.microsoft.com/office/drawing/2014/main" id="{0FF6CC57-12FE-8A4D-4774-1A70F62D7D63}"/>
              </a:ext>
            </a:extLst>
          </p:cNvPr>
          <p:cNvSpPr txBox="1"/>
          <p:nvPr/>
        </p:nvSpPr>
        <p:spPr>
          <a:xfrm>
            <a:off x="6119855" y="394824"/>
            <a:ext cx="1889081" cy="369332"/>
          </a:xfrm>
          <a:prstGeom prst="rect">
            <a:avLst/>
          </a:prstGeom>
          <a:noFill/>
        </p:spPr>
        <p:txBody>
          <a:bodyPr wrap="square" rtlCol="0">
            <a:spAutoFit/>
          </a:bodyPr>
          <a:lstStyle/>
          <a:p>
            <a:r>
              <a:rPr lang="en-SG" u="sng" dirty="0"/>
              <a:t>AR(1) Model</a:t>
            </a:r>
          </a:p>
        </p:txBody>
      </p:sp>
      <p:sp>
        <p:nvSpPr>
          <p:cNvPr id="37" name="TextBox 36">
            <a:extLst>
              <a:ext uri="{FF2B5EF4-FFF2-40B4-BE49-F238E27FC236}">
                <a16:creationId xmlns:a16="http://schemas.microsoft.com/office/drawing/2014/main" id="{121372EB-30D7-7947-12F3-154F94488FB7}"/>
              </a:ext>
            </a:extLst>
          </p:cNvPr>
          <p:cNvSpPr txBox="1"/>
          <p:nvPr/>
        </p:nvSpPr>
        <p:spPr>
          <a:xfrm>
            <a:off x="6188156" y="744392"/>
            <a:ext cx="690995" cy="246221"/>
          </a:xfrm>
          <a:prstGeom prst="rect">
            <a:avLst/>
          </a:prstGeom>
          <a:noFill/>
        </p:spPr>
        <p:txBody>
          <a:bodyPr wrap="square" rtlCol="0">
            <a:spAutoFit/>
          </a:bodyPr>
          <a:lstStyle/>
          <a:p>
            <a:r>
              <a:rPr lang="en-SG" sz="1000" dirty="0"/>
              <a:t>Model:</a:t>
            </a:r>
          </a:p>
        </p:txBody>
      </p:sp>
      <p:sp>
        <p:nvSpPr>
          <p:cNvPr id="38" name="TextBox 37">
            <a:extLst>
              <a:ext uri="{FF2B5EF4-FFF2-40B4-BE49-F238E27FC236}">
                <a16:creationId xmlns:a16="http://schemas.microsoft.com/office/drawing/2014/main" id="{BC29F3E7-43BC-FC37-2387-1B7923F23D85}"/>
              </a:ext>
            </a:extLst>
          </p:cNvPr>
          <p:cNvSpPr txBox="1"/>
          <p:nvPr/>
        </p:nvSpPr>
        <p:spPr>
          <a:xfrm>
            <a:off x="7663438" y="556308"/>
            <a:ext cx="690995" cy="400110"/>
          </a:xfrm>
          <a:prstGeom prst="rect">
            <a:avLst/>
          </a:prstGeom>
          <a:noFill/>
        </p:spPr>
        <p:txBody>
          <a:bodyPr wrap="square" rtlCol="0">
            <a:spAutoFit/>
          </a:bodyPr>
          <a:lstStyle/>
          <a:p>
            <a:r>
              <a:rPr lang="en-SG" sz="1000" dirty="0"/>
              <a:t>AIC:</a:t>
            </a:r>
          </a:p>
          <a:p>
            <a:r>
              <a:rPr lang="en-SG" sz="1000" dirty="0"/>
              <a:t>BIC:</a:t>
            </a:r>
          </a:p>
        </p:txBody>
      </p:sp>
      <p:pic>
        <p:nvPicPr>
          <p:cNvPr id="40" name="Picture 39">
            <a:extLst>
              <a:ext uri="{FF2B5EF4-FFF2-40B4-BE49-F238E27FC236}">
                <a16:creationId xmlns:a16="http://schemas.microsoft.com/office/drawing/2014/main" id="{EE69B013-674D-A25B-7BAD-72469DC8672F}"/>
              </a:ext>
            </a:extLst>
          </p:cNvPr>
          <p:cNvPicPr>
            <a:picLocks noChangeAspect="1"/>
          </p:cNvPicPr>
          <p:nvPr/>
        </p:nvPicPr>
        <p:blipFill>
          <a:blip r:embed="rId10"/>
          <a:stretch>
            <a:fillRect/>
          </a:stretch>
        </p:blipFill>
        <p:spPr>
          <a:xfrm>
            <a:off x="8025818" y="603962"/>
            <a:ext cx="657230" cy="304802"/>
          </a:xfrm>
          <a:prstGeom prst="rect">
            <a:avLst/>
          </a:prstGeom>
        </p:spPr>
      </p:pic>
      <p:pic>
        <p:nvPicPr>
          <p:cNvPr id="42" name="Picture 41">
            <a:extLst>
              <a:ext uri="{FF2B5EF4-FFF2-40B4-BE49-F238E27FC236}">
                <a16:creationId xmlns:a16="http://schemas.microsoft.com/office/drawing/2014/main" id="{B6A836D3-3E41-DA83-4E72-7048CFF16C34}"/>
              </a:ext>
            </a:extLst>
          </p:cNvPr>
          <p:cNvPicPr>
            <a:picLocks noChangeAspect="1"/>
          </p:cNvPicPr>
          <p:nvPr/>
        </p:nvPicPr>
        <p:blipFill>
          <a:blip r:embed="rId11"/>
          <a:stretch>
            <a:fillRect/>
          </a:stretch>
        </p:blipFill>
        <p:spPr>
          <a:xfrm>
            <a:off x="6637026" y="756365"/>
            <a:ext cx="790581" cy="209552"/>
          </a:xfrm>
          <a:prstGeom prst="rect">
            <a:avLst/>
          </a:prstGeom>
        </p:spPr>
      </p:pic>
      <p:pic>
        <p:nvPicPr>
          <p:cNvPr id="44" name="Picture 43">
            <a:extLst>
              <a:ext uri="{FF2B5EF4-FFF2-40B4-BE49-F238E27FC236}">
                <a16:creationId xmlns:a16="http://schemas.microsoft.com/office/drawing/2014/main" id="{1A8B508B-08EB-F3CF-B4F5-9D095A2FCF43}"/>
              </a:ext>
            </a:extLst>
          </p:cNvPr>
          <p:cNvPicPr>
            <a:picLocks noChangeAspect="1"/>
          </p:cNvPicPr>
          <p:nvPr/>
        </p:nvPicPr>
        <p:blipFill>
          <a:blip r:embed="rId12"/>
          <a:stretch>
            <a:fillRect/>
          </a:stretch>
        </p:blipFill>
        <p:spPr>
          <a:xfrm>
            <a:off x="6119855" y="997179"/>
            <a:ext cx="5487256" cy="2118675"/>
          </a:xfrm>
          <a:prstGeom prst="rect">
            <a:avLst/>
          </a:prstGeom>
        </p:spPr>
      </p:pic>
      <p:pic>
        <p:nvPicPr>
          <p:cNvPr id="48" name="Picture 47">
            <a:extLst>
              <a:ext uri="{FF2B5EF4-FFF2-40B4-BE49-F238E27FC236}">
                <a16:creationId xmlns:a16="http://schemas.microsoft.com/office/drawing/2014/main" id="{DED8DD31-C0DF-957D-AC3E-CBD54762F1C1}"/>
              </a:ext>
            </a:extLst>
          </p:cNvPr>
          <p:cNvPicPr>
            <a:picLocks noChangeAspect="1"/>
          </p:cNvPicPr>
          <p:nvPr/>
        </p:nvPicPr>
        <p:blipFill>
          <a:blip r:embed="rId13"/>
          <a:stretch>
            <a:fillRect/>
          </a:stretch>
        </p:blipFill>
        <p:spPr>
          <a:xfrm>
            <a:off x="6119855" y="3147116"/>
            <a:ext cx="4695859" cy="352428"/>
          </a:xfrm>
          <a:prstGeom prst="rect">
            <a:avLst/>
          </a:prstGeom>
        </p:spPr>
      </p:pic>
      <p:sp>
        <p:nvSpPr>
          <p:cNvPr id="50" name="Rectangle: Rounded Corners 49">
            <a:extLst>
              <a:ext uri="{FF2B5EF4-FFF2-40B4-BE49-F238E27FC236}">
                <a16:creationId xmlns:a16="http://schemas.microsoft.com/office/drawing/2014/main" id="{1A48845D-A9C3-8E19-FEB1-5B761B567593}"/>
              </a:ext>
            </a:extLst>
          </p:cNvPr>
          <p:cNvSpPr/>
          <p:nvPr/>
        </p:nvSpPr>
        <p:spPr>
          <a:xfrm>
            <a:off x="6241472" y="3742147"/>
            <a:ext cx="5163901" cy="1746182"/>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First, I fitted an Auto ARIMA model to find the most ideal parameters as a starting point.</a:t>
            </a:r>
          </a:p>
          <a:p>
            <a:endParaRPr lang="en-US" sz="1200" dirty="0">
              <a:solidFill>
                <a:schemeClr val="tx1"/>
              </a:solidFill>
            </a:endParaRPr>
          </a:p>
          <a:p>
            <a:r>
              <a:rPr lang="en-US" sz="1200" dirty="0">
                <a:solidFill>
                  <a:schemeClr val="tx1"/>
                </a:solidFill>
              </a:rPr>
              <a:t>Secondly, I implemented a SARIMA model and an AR model.</a:t>
            </a:r>
          </a:p>
          <a:p>
            <a:endParaRPr lang="en-US" sz="1200" dirty="0">
              <a:solidFill>
                <a:schemeClr val="tx1"/>
              </a:solidFill>
            </a:endParaRPr>
          </a:p>
          <a:p>
            <a:r>
              <a:rPr lang="en-US" sz="1200" dirty="0">
                <a:solidFill>
                  <a:schemeClr val="tx1"/>
                </a:solidFill>
              </a:rPr>
              <a:t>Since our SARIMA model has the lowest AIC and BIC as well as the lowest MAPE, we will further improve our model by finding the best order and seasonal order for it.</a:t>
            </a:r>
            <a:endParaRPr lang="en-SG" sz="1200" dirty="0">
              <a:solidFill>
                <a:schemeClr val="tx1"/>
              </a:solidFill>
            </a:endParaRPr>
          </a:p>
        </p:txBody>
      </p:sp>
    </p:spTree>
    <p:extLst>
      <p:ext uri="{BB962C8B-B14F-4D97-AF65-F5344CB8AC3E}">
        <p14:creationId xmlns:p14="http://schemas.microsoft.com/office/powerpoint/2010/main" val="2590559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9</a:t>
            </a:fld>
            <a:endParaRPr lang="en-US" dirty="0"/>
          </a:p>
        </p:txBody>
      </p:sp>
      <p:sp>
        <p:nvSpPr>
          <p:cNvPr id="9" name="Title 1">
            <a:extLst>
              <a:ext uri="{FF2B5EF4-FFF2-40B4-BE49-F238E27FC236}">
                <a16:creationId xmlns:a16="http://schemas.microsoft.com/office/drawing/2014/main" id="{17013646-58A0-D17A-E50D-9F61B6DED62E}"/>
              </a:ext>
            </a:extLst>
          </p:cNvPr>
          <p:cNvSpPr txBox="1">
            <a:spLocks/>
          </p:cNvSpPr>
          <p:nvPr/>
        </p:nvSpPr>
        <p:spPr>
          <a:xfrm>
            <a:off x="1310318" y="278913"/>
            <a:ext cx="9779183" cy="37147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SG" sz="2300" dirty="0"/>
              <a:t>‘For’ Loop Function</a:t>
            </a:r>
          </a:p>
        </p:txBody>
      </p:sp>
      <p:pic>
        <p:nvPicPr>
          <p:cNvPr id="3" name="Picture 2">
            <a:extLst>
              <a:ext uri="{FF2B5EF4-FFF2-40B4-BE49-F238E27FC236}">
                <a16:creationId xmlns:a16="http://schemas.microsoft.com/office/drawing/2014/main" id="{5A01DE49-0D42-AB2D-1B9C-E460ED25A358}"/>
              </a:ext>
            </a:extLst>
          </p:cNvPr>
          <p:cNvPicPr>
            <a:picLocks noChangeAspect="1"/>
          </p:cNvPicPr>
          <p:nvPr/>
        </p:nvPicPr>
        <p:blipFill>
          <a:blip r:embed="rId2"/>
          <a:stretch>
            <a:fillRect/>
          </a:stretch>
        </p:blipFill>
        <p:spPr>
          <a:xfrm>
            <a:off x="1558184" y="922076"/>
            <a:ext cx="5324514" cy="5162588"/>
          </a:xfrm>
          <a:prstGeom prst="rect">
            <a:avLst/>
          </a:prstGeom>
        </p:spPr>
      </p:pic>
      <p:sp>
        <p:nvSpPr>
          <p:cNvPr id="4" name="TextBox 3">
            <a:extLst>
              <a:ext uri="{FF2B5EF4-FFF2-40B4-BE49-F238E27FC236}">
                <a16:creationId xmlns:a16="http://schemas.microsoft.com/office/drawing/2014/main" id="{94880697-3CC9-7325-AACA-D33FCA42A08E}"/>
              </a:ext>
            </a:extLst>
          </p:cNvPr>
          <p:cNvSpPr txBox="1"/>
          <p:nvPr/>
        </p:nvSpPr>
        <p:spPr>
          <a:xfrm>
            <a:off x="7512627" y="2363931"/>
            <a:ext cx="3403023" cy="1200329"/>
          </a:xfrm>
          <a:prstGeom prst="rect">
            <a:avLst/>
          </a:prstGeom>
          <a:noFill/>
        </p:spPr>
        <p:txBody>
          <a:bodyPr wrap="square" rtlCol="0">
            <a:spAutoFit/>
          </a:bodyPr>
          <a:lstStyle/>
          <a:p>
            <a:r>
              <a:rPr lang="en-SG" dirty="0"/>
              <a:t>I made a for loop to further improve my model and find the best possible order for lowest AIC,BIC and MAPE.</a:t>
            </a:r>
          </a:p>
        </p:txBody>
      </p:sp>
      <p:pic>
        <p:nvPicPr>
          <p:cNvPr id="7" name="Picture 6">
            <a:extLst>
              <a:ext uri="{FF2B5EF4-FFF2-40B4-BE49-F238E27FC236}">
                <a16:creationId xmlns:a16="http://schemas.microsoft.com/office/drawing/2014/main" id="{2A45330E-4787-0EFC-8DDA-587A4266375C}"/>
              </a:ext>
            </a:extLst>
          </p:cNvPr>
          <p:cNvPicPr>
            <a:picLocks noChangeAspect="1"/>
          </p:cNvPicPr>
          <p:nvPr/>
        </p:nvPicPr>
        <p:blipFill>
          <a:blip r:embed="rId3"/>
          <a:stretch>
            <a:fillRect/>
          </a:stretch>
        </p:blipFill>
        <p:spPr>
          <a:xfrm>
            <a:off x="7121656" y="5303777"/>
            <a:ext cx="3362350" cy="514354"/>
          </a:xfrm>
          <a:prstGeom prst="rect">
            <a:avLst/>
          </a:prstGeom>
        </p:spPr>
      </p:pic>
      <p:sp>
        <p:nvSpPr>
          <p:cNvPr id="8" name="TextBox 7">
            <a:extLst>
              <a:ext uri="{FF2B5EF4-FFF2-40B4-BE49-F238E27FC236}">
                <a16:creationId xmlns:a16="http://schemas.microsoft.com/office/drawing/2014/main" id="{FAE7A428-ED74-DE94-A627-784CFF9411D1}"/>
              </a:ext>
            </a:extLst>
          </p:cNvPr>
          <p:cNvSpPr txBox="1"/>
          <p:nvPr/>
        </p:nvSpPr>
        <p:spPr>
          <a:xfrm>
            <a:off x="7121656" y="4908468"/>
            <a:ext cx="2176896" cy="369332"/>
          </a:xfrm>
          <a:prstGeom prst="rect">
            <a:avLst/>
          </a:prstGeom>
          <a:noFill/>
        </p:spPr>
        <p:txBody>
          <a:bodyPr wrap="square" rtlCol="0">
            <a:spAutoFit/>
          </a:bodyPr>
          <a:lstStyle/>
          <a:p>
            <a:r>
              <a:rPr lang="en-SG" dirty="0"/>
              <a:t>Output:</a:t>
            </a:r>
          </a:p>
        </p:txBody>
      </p:sp>
    </p:spTree>
    <p:extLst>
      <p:ext uri="{BB962C8B-B14F-4D97-AF65-F5344CB8AC3E}">
        <p14:creationId xmlns:p14="http://schemas.microsoft.com/office/powerpoint/2010/main" val="1324588347"/>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2.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{0C49F04F-9359-40E7-A681-66589E0F2672}tf45331398_win32</Template>
  <TotalTime>2252</TotalTime>
  <Words>2649</Words>
  <Application>Microsoft Office PowerPoint</Application>
  <PresentationFormat>Widescreen</PresentationFormat>
  <Paragraphs>225</Paragraphs>
  <Slides>21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Helvetica Neue</vt:lpstr>
      <vt:lpstr>inherit</vt:lpstr>
      <vt:lpstr>Tenorite</vt:lpstr>
      <vt:lpstr>Office Theme</vt:lpstr>
      <vt:lpstr>Time Series Forecasting</vt:lpstr>
      <vt:lpstr>Nature of Dataset</vt:lpstr>
      <vt:lpstr>Data Exploration</vt:lpstr>
      <vt:lpstr>Stationarity</vt:lpstr>
      <vt:lpstr>ACF and PACF Plots</vt:lpstr>
      <vt:lpstr>Modelling (Gas Consumption)</vt:lpstr>
      <vt:lpstr>PowerPoint Presentation</vt:lpstr>
      <vt:lpstr>PowerPoint Presentation</vt:lpstr>
      <vt:lpstr>PowerPoint Presentation</vt:lpstr>
      <vt:lpstr>Final Model (Improved)</vt:lpstr>
      <vt:lpstr>Conclusion</vt:lpstr>
      <vt:lpstr>Unsupervised Learning (Customer Segmentation)</vt:lpstr>
      <vt:lpstr>Nature of Dataset</vt:lpstr>
      <vt:lpstr>Data Preprocessing</vt:lpstr>
      <vt:lpstr>Dimension Reduction</vt:lpstr>
      <vt:lpstr>Dimension Reduction</vt:lpstr>
      <vt:lpstr>Modelling: K Means Clustering (Before Tuning) </vt:lpstr>
      <vt:lpstr>Modelling: DBScan and Hierarchical Clustering (Before Tuning)</vt:lpstr>
      <vt:lpstr>Modelling: Gaussian Mixture Model (After Tuned)</vt:lpstr>
      <vt:lpstr>Final Model: K Means Clustering (After Hyperparameter Tuning)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Singapore Housing Worth To Invest In?</dc:title>
  <dc:creator>TOH KIEN YU</dc:creator>
  <cp:lastModifiedBy>TOH KIEN YU</cp:lastModifiedBy>
  <cp:revision>92</cp:revision>
  <dcterms:created xsi:type="dcterms:W3CDTF">2022-12-08T05:20:04Z</dcterms:created>
  <dcterms:modified xsi:type="dcterms:W3CDTF">2023-08-12T09:42:24Z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